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1"/>
  </p:notesMasterIdLst>
  <p:sldIdLst>
    <p:sldId id="256" r:id="rId2"/>
    <p:sldId id="257" r:id="rId3"/>
    <p:sldId id="280" r:id="rId4"/>
    <p:sldId id="283" r:id="rId5"/>
    <p:sldId id="282" r:id="rId6"/>
    <p:sldId id="358" r:id="rId7"/>
    <p:sldId id="355" r:id="rId8"/>
    <p:sldId id="354" r:id="rId9"/>
    <p:sldId id="269" r:id="rId10"/>
    <p:sldId id="357" r:id="rId11"/>
    <p:sldId id="267" r:id="rId12"/>
    <p:sldId id="390" r:id="rId13"/>
    <p:sldId id="289" r:id="rId14"/>
    <p:sldId id="400" r:id="rId15"/>
    <p:sldId id="353" r:id="rId16"/>
    <p:sldId id="372" r:id="rId17"/>
    <p:sldId id="378" r:id="rId18"/>
    <p:sldId id="377" r:id="rId19"/>
    <p:sldId id="343" r:id="rId20"/>
    <p:sldId id="385" r:id="rId21"/>
    <p:sldId id="388" r:id="rId22"/>
    <p:sldId id="383" r:id="rId23"/>
    <p:sldId id="384" r:id="rId24"/>
    <p:sldId id="382" r:id="rId25"/>
    <p:sldId id="342" r:id="rId26"/>
    <p:sldId id="381" r:id="rId27"/>
    <p:sldId id="379" r:id="rId28"/>
    <p:sldId id="391" r:id="rId29"/>
    <p:sldId id="397" r:id="rId30"/>
    <p:sldId id="398" r:id="rId31"/>
    <p:sldId id="399" r:id="rId32"/>
    <p:sldId id="380" r:id="rId33"/>
    <p:sldId id="365" r:id="rId34"/>
    <p:sldId id="345" r:id="rId35"/>
    <p:sldId id="396" r:id="rId36"/>
    <p:sldId id="389" r:id="rId37"/>
    <p:sldId id="394" r:id="rId38"/>
    <p:sldId id="395" r:id="rId39"/>
    <p:sldId id="3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0" d="100"/>
          <a:sy n="50" d="100"/>
        </p:scale>
        <p:origin x="655" y="38"/>
      </p:cViewPr>
      <p:guideLst>
        <p:guide orient="horz" pos="2160"/>
        <p:guide pos="3840"/>
      </p:guideLst>
    </p:cSldViewPr>
  </p:slideViewPr>
  <p:notesTextViewPr>
    <p:cViewPr>
      <p:scale>
        <a:sx n="1" d="1"/>
        <a:sy n="1" d="1"/>
      </p:scale>
      <p:origin x="0" y="0"/>
    </p:cViewPr>
  </p:notesTextViewPr>
  <p:sorterViewPr>
    <p:cViewPr>
      <p:scale>
        <a:sx n="100" d="100"/>
        <a:sy n="100" d="100"/>
      </p:scale>
      <p:origin x="0" y="77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6C160-09FD-4BCD-BFBA-8CB990533D99}" type="datetimeFigureOut">
              <a:rPr lang="en-GB" smtClean="0"/>
              <a:t>15/02/2024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09A702-1C1C-4FD4-9BC3-6303651F194A}" type="slidenum">
              <a:rPr lang="en-GB" smtClean="0"/>
              <a:t>‹#›</a:t>
            </a:fld>
            <a:endParaRPr lang="en-GB"/>
          </a:p>
        </p:txBody>
      </p:sp>
    </p:spTree>
    <p:extLst>
      <p:ext uri="{BB962C8B-B14F-4D97-AF65-F5344CB8AC3E}">
        <p14:creationId xmlns:p14="http://schemas.microsoft.com/office/powerpoint/2010/main" val="311923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2CEB6D0-052F-4C1C-A0F9-460F43661EFB}" type="datetime1">
              <a:rPr lang="en-US" smtClean="0"/>
              <a:t>2/15/2024</a:t>
            </a:fld>
            <a:endParaRPr lang="en-US" dirty="0"/>
          </a:p>
        </p:txBody>
      </p:sp>
      <p:sp>
        <p:nvSpPr>
          <p:cNvPr id="5" name="Footer Placeholder 4"/>
          <p:cNvSpPr>
            <a:spLocks noGrp="1"/>
          </p:cNvSpPr>
          <p:nvPr>
            <p:ph type="ftr" sz="quarter" idx="11"/>
          </p:nvPr>
        </p:nvSpPr>
        <p:spPr/>
        <p:txBody>
          <a:bodyPr/>
          <a:lstStyle/>
          <a:p>
            <a:r>
              <a:rPr lang="en-US"/>
              <a:t>DRAFT: Not for circulation </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2699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44F1082-59D6-4231-AA8C-2CB33B1F6D61}" type="datetime1">
              <a:rPr lang="en-US" smtClean="0"/>
              <a:t>2/15/2024</a:t>
            </a:fld>
            <a:endParaRPr lang="en-US" dirty="0"/>
          </a:p>
        </p:txBody>
      </p:sp>
      <p:sp>
        <p:nvSpPr>
          <p:cNvPr id="5" name="Footer Placeholder 4"/>
          <p:cNvSpPr>
            <a:spLocks noGrp="1"/>
          </p:cNvSpPr>
          <p:nvPr>
            <p:ph type="ftr" sz="quarter" idx="11"/>
          </p:nvPr>
        </p:nvSpPr>
        <p:spPr/>
        <p:txBody>
          <a:bodyPr/>
          <a:lstStyle/>
          <a:p>
            <a:r>
              <a:rPr lang="en-US"/>
              <a:t>DRAFT: Not for circulation </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5816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F49428-7853-4E11-8D37-8FC549AAE509}" type="datetime1">
              <a:rPr lang="en-US" smtClean="0"/>
              <a:t>2/15/2024</a:t>
            </a:fld>
            <a:endParaRPr lang="en-US" dirty="0"/>
          </a:p>
        </p:txBody>
      </p:sp>
      <p:sp>
        <p:nvSpPr>
          <p:cNvPr id="5" name="Footer Placeholder 4"/>
          <p:cNvSpPr>
            <a:spLocks noGrp="1"/>
          </p:cNvSpPr>
          <p:nvPr>
            <p:ph type="ftr" sz="quarter" idx="11"/>
          </p:nvPr>
        </p:nvSpPr>
        <p:spPr/>
        <p:txBody>
          <a:bodyPr/>
          <a:lstStyle/>
          <a:p>
            <a:r>
              <a:rPr lang="en-US"/>
              <a:t>DRAFT: Not for circulation </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2021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C56E439-9B0A-4366-A9E8-FE15A552F616}" type="datetime1">
              <a:rPr lang="en-US" smtClean="0"/>
              <a:t>2/15/2024</a:t>
            </a:fld>
            <a:endParaRPr lang="en-US" dirty="0"/>
          </a:p>
        </p:txBody>
      </p:sp>
      <p:sp>
        <p:nvSpPr>
          <p:cNvPr id="5" name="Footer Placeholder 4"/>
          <p:cNvSpPr>
            <a:spLocks noGrp="1"/>
          </p:cNvSpPr>
          <p:nvPr>
            <p:ph type="ftr" sz="quarter" idx="11"/>
          </p:nvPr>
        </p:nvSpPr>
        <p:spPr/>
        <p:txBody>
          <a:bodyPr/>
          <a:lstStyle/>
          <a:p>
            <a:r>
              <a:rPr lang="en-US"/>
              <a:t>DRAFT: Not for circulation </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823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028C502-539D-4BAD-A163-A11CF3F06605}" type="datetime1">
              <a:rPr lang="en-US" smtClean="0"/>
              <a:t>2/15/2024</a:t>
            </a:fld>
            <a:endParaRPr lang="en-US" dirty="0"/>
          </a:p>
        </p:txBody>
      </p:sp>
      <p:sp>
        <p:nvSpPr>
          <p:cNvPr id="5" name="Footer Placeholder 4"/>
          <p:cNvSpPr>
            <a:spLocks noGrp="1"/>
          </p:cNvSpPr>
          <p:nvPr>
            <p:ph type="ftr" sz="quarter" idx="11"/>
          </p:nvPr>
        </p:nvSpPr>
        <p:spPr/>
        <p:txBody>
          <a:bodyPr/>
          <a:lstStyle/>
          <a:p>
            <a:r>
              <a:rPr lang="en-US"/>
              <a:t>DRAFT: Not for circulation </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498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341737B-D290-452B-B1D3-F543F6E48892}" type="datetime1">
              <a:rPr lang="en-US" smtClean="0"/>
              <a:t>2/15/2024</a:t>
            </a:fld>
            <a:endParaRPr lang="en-US" dirty="0"/>
          </a:p>
        </p:txBody>
      </p:sp>
      <p:sp>
        <p:nvSpPr>
          <p:cNvPr id="6" name="Footer Placeholder 5"/>
          <p:cNvSpPr>
            <a:spLocks noGrp="1"/>
          </p:cNvSpPr>
          <p:nvPr>
            <p:ph type="ftr" sz="quarter" idx="11"/>
          </p:nvPr>
        </p:nvSpPr>
        <p:spPr/>
        <p:txBody>
          <a:bodyPr/>
          <a:lstStyle/>
          <a:p>
            <a:r>
              <a:rPr lang="en-US"/>
              <a:t>DRAFT: Not for circulation </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5771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A84F4CC-F904-46B6-B168-8FC2462383D5}" type="datetime1">
              <a:rPr lang="en-US" smtClean="0"/>
              <a:t>2/15/2024</a:t>
            </a:fld>
            <a:endParaRPr lang="en-US" dirty="0"/>
          </a:p>
        </p:txBody>
      </p:sp>
      <p:sp>
        <p:nvSpPr>
          <p:cNvPr id="8" name="Footer Placeholder 7"/>
          <p:cNvSpPr>
            <a:spLocks noGrp="1"/>
          </p:cNvSpPr>
          <p:nvPr>
            <p:ph type="ftr" sz="quarter" idx="11"/>
          </p:nvPr>
        </p:nvSpPr>
        <p:spPr/>
        <p:txBody>
          <a:bodyPr/>
          <a:lstStyle/>
          <a:p>
            <a:r>
              <a:rPr lang="en-US"/>
              <a:t>DRAFT: Not for circulation </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250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7FAFBE6-40E5-4D3B-9285-F6DB99E97C40}" type="datetime1">
              <a:rPr lang="en-US" smtClean="0"/>
              <a:t>2/15/2024</a:t>
            </a:fld>
            <a:endParaRPr lang="en-US"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2007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9A922-D45C-4103-A36C-490BBEAB9DBE}" type="datetime1">
              <a:rPr lang="en-US" smtClean="0"/>
              <a:t>2/15/2024</a:t>
            </a:fld>
            <a:endParaRPr lang="en-US" dirty="0"/>
          </a:p>
        </p:txBody>
      </p:sp>
      <p:sp>
        <p:nvSpPr>
          <p:cNvPr id="3" name="Footer Placeholder 2"/>
          <p:cNvSpPr>
            <a:spLocks noGrp="1"/>
          </p:cNvSpPr>
          <p:nvPr>
            <p:ph type="ftr" sz="quarter" idx="11"/>
          </p:nvPr>
        </p:nvSpPr>
        <p:spPr/>
        <p:txBody>
          <a:bodyPr/>
          <a:lstStyle/>
          <a:p>
            <a:r>
              <a:rPr lang="en-US"/>
              <a:t>DRAFT: Not for circulation </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0572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C16B5ED-215C-447C-8B93-9F634BD0B8D2}" type="datetime1">
              <a:rPr lang="en-US" smtClean="0"/>
              <a:t>2/15/2024</a:t>
            </a:fld>
            <a:endParaRPr lang="en-US" dirty="0"/>
          </a:p>
        </p:txBody>
      </p:sp>
      <p:sp>
        <p:nvSpPr>
          <p:cNvPr id="6" name="Footer Placeholder 5"/>
          <p:cNvSpPr>
            <a:spLocks noGrp="1"/>
          </p:cNvSpPr>
          <p:nvPr>
            <p:ph type="ftr" sz="quarter" idx="11"/>
          </p:nvPr>
        </p:nvSpPr>
        <p:spPr/>
        <p:txBody>
          <a:bodyPr/>
          <a:lstStyle/>
          <a:p>
            <a:r>
              <a:rPr lang="en-US"/>
              <a:t>DRAFT: Not for circulation </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143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A08F225-4040-40B4-8007-A90907FD49C3}" type="datetime1">
              <a:rPr lang="en-US" smtClean="0"/>
              <a:t>2/15/2024</a:t>
            </a:fld>
            <a:endParaRPr lang="en-US" dirty="0"/>
          </a:p>
        </p:txBody>
      </p:sp>
      <p:sp>
        <p:nvSpPr>
          <p:cNvPr id="6" name="Footer Placeholder 5"/>
          <p:cNvSpPr>
            <a:spLocks noGrp="1"/>
          </p:cNvSpPr>
          <p:nvPr>
            <p:ph type="ftr" sz="quarter" idx="11"/>
          </p:nvPr>
        </p:nvSpPr>
        <p:spPr/>
        <p:txBody>
          <a:bodyPr/>
          <a:lstStyle/>
          <a:p>
            <a:r>
              <a:rPr lang="en-US"/>
              <a:t>DRAFT: Not for circulation </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417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ADB0-B4CA-4CAA-A542-FFA1448252D9}" type="datetime1">
              <a:rPr lang="en-US" smtClean="0"/>
              <a:t>2/15/2024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 Not for circulation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7364978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t.org.uk/hiv-and-sexual-health/sexual-health/stis/gonorrhoea" TargetMode="External"/><Relationship Id="rId2" Type="http://schemas.openxmlformats.org/officeDocument/2006/relationships/hyperlink" Target="https://www.tht.org.uk/hiv-and-sexual-health/sexual-health/stis" TargetMode="External"/><Relationship Id="rId1" Type="http://schemas.openxmlformats.org/officeDocument/2006/relationships/slideLayout" Target="../slideLayouts/slideLayout2.xml"/><Relationship Id="rId5" Type="http://schemas.openxmlformats.org/officeDocument/2006/relationships/hyperlink" Target="https://www.tht.org.uk/hiv-and-sexual-health/sexual-health/stis/syphilis" TargetMode="External"/><Relationship Id="rId4" Type="http://schemas.openxmlformats.org/officeDocument/2006/relationships/hyperlink" Target="https://www.tht.org.uk/hiv-and-sexual-health/sexual-health/stis/chlamydi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ennyjoypearce@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view?r=eyJrIjoiNzY3ZGJkODMtMmZkZi00MDVlLWIzNDctMWE0ZjNkNjAyY2E2IiwidCI6IjUwZjYwNzFmLWJiZmUtNDAxYS04ODAzLTY3Mzc0OGU2MjllMiIsImMiOjh9" TargetMode="External"/><Relationship Id="rId2" Type="http://schemas.openxmlformats.org/officeDocument/2006/relationships/hyperlink" Target="https://www.youngminds.org.uk/young-person/your-guide-to-support/guide-to-camhs/" TargetMode="External"/><Relationship Id="rId1" Type="http://schemas.openxmlformats.org/officeDocument/2006/relationships/slideLayout" Target="../slideLayouts/slideLayout2.xml"/><Relationship Id="rId5" Type="http://schemas.openxmlformats.org/officeDocument/2006/relationships/hyperlink" Target="https://www.youngminds.org.uk/young-person/coping-with-life/coronavirus-and-mental-health/" TargetMode="External"/><Relationship Id="rId4" Type="http://schemas.openxmlformats.org/officeDocument/2006/relationships/hyperlink" Target="https://www.youngminds.org.uk/young-person/coping-with-life/money-and-mental-health/"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england.nhs.uk/publication/patient-and-carer-race-equality-framework/"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ngland.nhs.uk/publication/patient-and-carer-race-equality-framework/" TargetMode="External"/><Relationship Id="rId2" Type="http://schemas.openxmlformats.org/officeDocument/2006/relationships/hyperlink" Target="https://www.moneyandmentalhealth.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D24BFD5-D814-402B-B6C4-EEF6AE14B0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122362"/>
            <a:ext cx="6281928" cy="4135437"/>
          </a:xfrm>
        </p:spPr>
        <p:txBody>
          <a:bodyPr>
            <a:normAutofit/>
          </a:bodyPr>
          <a:lstStyle/>
          <a:p>
            <a:pPr algn="l"/>
            <a:r>
              <a:rPr lang="en-US" sz="6600" b="1" dirty="0" err="1">
                <a:solidFill>
                  <a:srgbClr val="FF0000"/>
                </a:solidFill>
              </a:rPr>
              <a:t>Havering</a:t>
            </a:r>
            <a:r>
              <a:rPr lang="en-US" sz="6600" b="1" dirty="0">
                <a:solidFill>
                  <a:srgbClr val="FF0000"/>
                </a:solidFill>
              </a:rPr>
              <a:t> LSCP</a:t>
            </a:r>
            <a:endParaRPr lang="en-US" sz="6600" b="1" dirty="0">
              <a:solidFill>
                <a:srgbClr val="FF0000"/>
              </a:solidFill>
              <a:ea typeface="Calibri Light"/>
              <a:cs typeface="Calibri Light"/>
            </a:endParaRPr>
          </a:p>
        </p:txBody>
      </p:sp>
      <p:sp>
        <p:nvSpPr>
          <p:cNvPr id="14"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xmln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928114" y="1232452"/>
            <a:ext cx="3200400" cy="3850919"/>
          </a:xfrm>
        </p:spPr>
        <p:txBody>
          <a:bodyPr vert="horz" lIns="91440" tIns="45720" rIns="91440" bIns="45720" rtlCol="0" anchor="b">
            <a:normAutofit/>
          </a:bodyPr>
          <a:lstStyle/>
          <a:p>
            <a:pPr algn="l"/>
            <a:r>
              <a:rPr lang="en-US" sz="4000" b="1" dirty="0">
                <a:solidFill>
                  <a:srgbClr val="FFFFFF"/>
                </a:solidFill>
              </a:rPr>
              <a:t>Mental and sexual health provisions for Havering Children </a:t>
            </a:r>
            <a:endParaRPr lang="en-US" sz="4000" b="1" dirty="0">
              <a:solidFill>
                <a:srgbClr val="FFFFFF"/>
              </a:solidFill>
              <a:ea typeface="Calibri"/>
              <a:cs typeface="Calibri"/>
            </a:endParaRPr>
          </a:p>
        </p:txBody>
      </p:sp>
      <p:sp>
        <p:nvSpPr>
          <p:cNvPr id="16"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10515600" cy="490452"/>
          </a:xfrm>
        </p:spPr>
        <p:txBody>
          <a:bodyPr>
            <a:noAutofit/>
          </a:bodyPr>
          <a:lstStyle/>
          <a:p>
            <a:r>
              <a:rPr lang="en-GB" sz="2800" b="1" dirty="0">
                <a:solidFill>
                  <a:srgbClr val="FF0000"/>
                </a:solidFill>
              </a:rPr>
              <a:t/>
            </a:r>
            <a:br>
              <a:rPr lang="en-GB" sz="2800" b="1" dirty="0">
                <a:solidFill>
                  <a:srgbClr val="FF0000"/>
                </a:solidFill>
              </a:rPr>
            </a:br>
            <a:r>
              <a:rPr lang="en-GB" sz="2800" b="1" dirty="0">
                <a:solidFill>
                  <a:srgbClr val="FF0000"/>
                </a:solidFill>
              </a:rPr>
              <a:t/>
            </a:r>
            <a:br>
              <a:rPr lang="en-GB" sz="2800" b="1" dirty="0">
                <a:solidFill>
                  <a:srgbClr val="FF0000"/>
                </a:solidFill>
              </a:rPr>
            </a:br>
            <a:r>
              <a:rPr lang="en-GB" sz="2800" b="1" dirty="0">
                <a:solidFill>
                  <a:srgbClr val="FF0000"/>
                </a:solidFill>
              </a:rPr>
              <a:t/>
            </a:r>
            <a:br>
              <a:rPr lang="en-GB" sz="2800" b="1" dirty="0">
                <a:solidFill>
                  <a:srgbClr val="FF0000"/>
                </a:solidFill>
              </a:rPr>
            </a:br>
            <a:r>
              <a:rPr lang="en-GB" sz="1800" b="1" dirty="0"/>
              <a:t/>
            </a:r>
            <a:br>
              <a:rPr lang="en-GB" sz="1800" b="1" dirty="0"/>
            </a:br>
            <a:r>
              <a:rPr lang="en-GB" sz="2800" b="1" dirty="0">
                <a:solidFill>
                  <a:srgbClr val="FF0000"/>
                </a:solidFill>
              </a:rPr>
              <a:t>Ethnicity and CAMHs : </a:t>
            </a:r>
            <a:r>
              <a:rPr lang="en-GB" sz="1800" b="1" dirty="0"/>
              <a:t>(Barking &amp; Dagenham, Havering and Redbridge Joint needs assessment 2021)</a:t>
            </a:r>
            <a:br>
              <a:rPr lang="en-GB" sz="1800" b="1" dirty="0"/>
            </a:br>
            <a:r>
              <a:rPr lang="en-GB" sz="1800" b="1" dirty="0"/>
              <a:t/>
            </a:r>
            <a:br>
              <a:rPr lang="en-GB" sz="1800" b="1" dirty="0"/>
            </a:br>
            <a:r>
              <a:rPr lang="en-GB" sz="1800" b="1" dirty="0"/>
              <a:t/>
            </a:r>
            <a:br>
              <a:rPr lang="en-GB" sz="1800" b="1" dirty="0"/>
            </a:br>
            <a:r>
              <a:rPr lang="en-GB" sz="1800" b="1" dirty="0"/>
              <a:t>T</a:t>
            </a:r>
            <a:r>
              <a:rPr lang="en-GB" sz="1800" dirty="0"/>
              <a:t>he ethnicity categories as recorded are open to interpretation of meaning. That said, Asian and Black young people appear to be under represented and white young people appear to be over represented.</a:t>
            </a:r>
            <a:br>
              <a:rPr lang="en-GB" sz="1800" dirty="0"/>
            </a:br>
            <a:endParaRPr lang="en-GB" sz="1800" b="1"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10</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1686205"/>
              </p:ext>
            </p:extLst>
          </p:nvPr>
        </p:nvGraphicFramePr>
        <p:xfrm>
          <a:off x="1454726" y="2468879"/>
          <a:ext cx="8894619" cy="4226707"/>
        </p:xfrm>
        <a:graphic>
          <a:graphicData uri="http://schemas.openxmlformats.org/drawingml/2006/table">
            <a:tbl>
              <a:tblPr firstRow="1" bandRow="1">
                <a:tableStyleId>{5C22544A-7EE6-4342-B048-85BDC9FD1C3A}</a:tableStyleId>
              </a:tblPr>
              <a:tblGrid>
                <a:gridCol w="2964873">
                  <a:extLst>
                    <a:ext uri="{9D8B030D-6E8A-4147-A177-3AD203B41FA5}">
                      <a16:colId xmlns:a16="http://schemas.microsoft.com/office/drawing/2014/main" val="20000"/>
                    </a:ext>
                  </a:extLst>
                </a:gridCol>
                <a:gridCol w="2964873">
                  <a:extLst>
                    <a:ext uri="{9D8B030D-6E8A-4147-A177-3AD203B41FA5}">
                      <a16:colId xmlns:a16="http://schemas.microsoft.com/office/drawing/2014/main" val="20001"/>
                    </a:ext>
                  </a:extLst>
                </a:gridCol>
                <a:gridCol w="2964873">
                  <a:extLst>
                    <a:ext uri="{9D8B030D-6E8A-4147-A177-3AD203B41FA5}">
                      <a16:colId xmlns:a16="http://schemas.microsoft.com/office/drawing/2014/main" val="20002"/>
                    </a:ext>
                  </a:extLst>
                </a:gridCol>
              </a:tblGrid>
              <a:tr h="794178">
                <a:tc>
                  <a:txBody>
                    <a:bodyPr/>
                    <a:lstStyle/>
                    <a:p>
                      <a:r>
                        <a:rPr lang="en-GB" dirty="0"/>
                        <a:t>Ethnicity as recorded </a:t>
                      </a:r>
                    </a:p>
                  </a:txBody>
                  <a:tcPr/>
                </a:tc>
                <a:tc>
                  <a:txBody>
                    <a:bodyPr/>
                    <a:lstStyle/>
                    <a:p>
                      <a:r>
                        <a:rPr lang="en-GB" dirty="0"/>
                        <a:t>CAMHs case load (30/09/23)</a:t>
                      </a:r>
                    </a:p>
                  </a:txBody>
                  <a:tcPr/>
                </a:tc>
                <a:tc>
                  <a:txBody>
                    <a:bodyPr/>
                    <a:lstStyle/>
                    <a:p>
                      <a:r>
                        <a:rPr lang="en-GB" dirty="0"/>
                        <a:t>Havering population: </a:t>
                      </a:r>
                      <a:r>
                        <a:rPr lang="en-GB" sz="1000" b="0" i="0" u="none" strike="noStrike" kern="1200" baseline="0" dirty="0">
                          <a:solidFill>
                            <a:schemeClr val="lt1"/>
                          </a:solidFill>
                          <a:latin typeface="+mn-lt"/>
                          <a:ea typeface="+mn-ea"/>
                          <a:cs typeface="+mn-cs"/>
                        </a:rPr>
                        <a:t>GLA Ethnic Projections  in  Barking &amp; Dagenham, Havering and Redbridge ./ Joint Strategic Needs Assessment Profiles : Havering  2022</a:t>
                      </a:r>
                      <a:endParaRPr lang="en-GB" sz="1000" b="0" dirty="0"/>
                    </a:p>
                  </a:txBody>
                  <a:tcPr/>
                </a:tc>
                <a:extLst>
                  <a:ext uri="{0D108BD9-81ED-4DB2-BD59-A6C34878D82A}">
                    <a16:rowId xmlns:a16="http://schemas.microsoft.com/office/drawing/2014/main" val="10000"/>
                  </a:ext>
                </a:extLst>
              </a:tr>
              <a:tr h="600661">
                <a:tc>
                  <a:txBody>
                    <a:bodyPr/>
                    <a:lstStyle/>
                    <a:p>
                      <a:r>
                        <a:rPr lang="en-GB" sz="1600" dirty="0"/>
                        <a:t>Asian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70       (3%) </a:t>
                      </a:r>
                    </a:p>
                    <a:p>
                      <a:endParaRPr lang="en-GB" sz="1600" dirty="0"/>
                    </a:p>
                  </a:txBody>
                  <a:tcPr/>
                </a:tc>
                <a:tc>
                  <a:txBody>
                    <a:bodyPr/>
                    <a:lstStyle/>
                    <a:p>
                      <a:r>
                        <a:rPr lang="en-GB" sz="1600" dirty="0"/>
                        <a:t>7.6%</a:t>
                      </a:r>
                    </a:p>
                  </a:txBody>
                  <a:tcPr/>
                </a:tc>
                <a:extLst>
                  <a:ext uri="{0D108BD9-81ED-4DB2-BD59-A6C34878D82A}">
                    <a16:rowId xmlns:a16="http://schemas.microsoft.com/office/drawing/2014/main" val="10001"/>
                  </a:ext>
                </a:extLst>
              </a:tr>
              <a:tr h="343235">
                <a:tc>
                  <a:txBody>
                    <a:bodyPr/>
                    <a:lstStyle/>
                    <a:p>
                      <a:r>
                        <a:rPr lang="en-GB" sz="1600" dirty="0"/>
                        <a:t>Black </a:t>
                      </a:r>
                    </a:p>
                  </a:txBody>
                  <a:tcPr/>
                </a:tc>
                <a:tc>
                  <a:txBody>
                    <a:bodyPr/>
                    <a:lstStyle/>
                    <a:p>
                      <a:r>
                        <a:rPr lang="en-GB" sz="1600" dirty="0"/>
                        <a:t>89       (3.9%) </a:t>
                      </a:r>
                      <a:r>
                        <a:rPr lang="en-GB" sz="1600" baseline="0" dirty="0"/>
                        <a:t> </a:t>
                      </a:r>
                      <a:endParaRPr lang="en-GB" sz="1600" dirty="0"/>
                    </a:p>
                  </a:txBody>
                  <a:tcPr/>
                </a:tc>
                <a:tc>
                  <a:txBody>
                    <a:bodyPr/>
                    <a:lstStyle/>
                    <a:p>
                      <a:r>
                        <a:rPr lang="en-GB" sz="1600" dirty="0"/>
                        <a:t>6.8%</a:t>
                      </a:r>
                    </a:p>
                  </a:txBody>
                  <a:tcPr/>
                </a:tc>
                <a:extLst>
                  <a:ext uri="{0D108BD9-81ED-4DB2-BD59-A6C34878D82A}">
                    <a16:rowId xmlns:a16="http://schemas.microsoft.com/office/drawing/2014/main" val="10002"/>
                  </a:ext>
                </a:extLst>
              </a:tr>
              <a:tr h="600661">
                <a:tc>
                  <a:txBody>
                    <a:bodyPr/>
                    <a:lstStyle/>
                    <a:p>
                      <a:r>
                        <a:rPr lang="en-GB" sz="1600" dirty="0"/>
                        <a:t>Mixed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110     (4.8%) </a:t>
                      </a:r>
                      <a:r>
                        <a:rPr lang="en-GB" sz="1600" baseline="0" dirty="0"/>
                        <a:t> </a:t>
                      </a:r>
                      <a:endParaRPr lang="en-GB" sz="1600" dirty="0"/>
                    </a:p>
                    <a:p>
                      <a:endParaRPr lang="en-GB" sz="1600" dirty="0"/>
                    </a:p>
                  </a:txBody>
                  <a:tcPr/>
                </a:tc>
                <a:tc>
                  <a:txBody>
                    <a:bodyPr/>
                    <a:lstStyle/>
                    <a:p>
                      <a:r>
                        <a:rPr lang="en-GB" sz="1600" dirty="0"/>
                        <a:t>3.5%</a:t>
                      </a:r>
                    </a:p>
                  </a:txBody>
                  <a:tcPr/>
                </a:tc>
                <a:extLst>
                  <a:ext uri="{0D108BD9-81ED-4DB2-BD59-A6C34878D82A}">
                    <a16:rowId xmlns:a16="http://schemas.microsoft.com/office/drawing/2014/main" val="10003"/>
                  </a:ext>
                </a:extLst>
              </a:tr>
              <a:tr h="343235">
                <a:tc>
                  <a:txBody>
                    <a:bodyPr/>
                    <a:lstStyle/>
                    <a:p>
                      <a:r>
                        <a:rPr lang="en-GB" sz="1600" dirty="0"/>
                        <a:t>Not known </a:t>
                      </a:r>
                    </a:p>
                  </a:txBody>
                  <a:tcPr/>
                </a:tc>
                <a:tc>
                  <a:txBody>
                    <a:bodyPr/>
                    <a:lstStyle/>
                    <a:p>
                      <a:r>
                        <a:rPr lang="en-GB" sz="1600" dirty="0"/>
                        <a:t>449      (19.8%)  </a:t>
                      </a:r>
                    </a:p>
                  </a:txBody>
                  <a:tcPr/>
                </a:tc>
                <a:tc>
                  <a:txBody>
                    <a:bodyPr/>
                    <a:lstStyle/>
                    <a:p>
                      <a:r>
                        <a:rPr lang="en-GB" sz="1600" dirty="0"/>
                        <a:t>0%</a:t>
                      </a:r>
                    </a:p>
                  </a:txBody>
                  <a:tcPr/>
                </a:tc>
                <a:extLst>
                  <a:ext uri="{0D108BD9-81ED-4DB2-BD59-A6C34878D82A}">
                    <a16:rowId xmlns:a16="http://schemas.microsoft.com/office/drawing/2014/main" val="10004"/>
                  </a:ext>
                </a:extLst>
              </a:tr>
              <a:tr h="343235">
                <a:tc>
                  <a:txBody>
                    <a:bodyPr/>
                    <a:lstStyle/>
                    <a:p>
                      <a:r>
                        <a:rPr lang="en-GB" sz="1600" dirty="0"/>
                        <a:t>Other </a:t>
                      </a:r>
                    </a:p>
                  </a:txBody>
                  <a:tcPr/>
                </a:tc>
                <a:tc>
                  <a:txBody>
                    <a:bodyPr/>
                    <a:lstStyle/>
                    <a:p>
                      <a:r>
                        <a:rPr lang="en-GB" sz="1600" dirty="0"/>
                        <a:t>46        (2%) </a:t>
                      </a:r>
                    </a:p>
                  </a:txBody>
                  <a:tcPr/>
                </a:tc>
                <a:tc>
                  <a:txBody>
                    <a:bodyPr/>
                    <a:lstStyle/>
                    <a:p>
                      <a:r>
                        <a:rPr lang="en-GB" sz="1600" dirty="0"/>
                        <a:t>0.7%</a:t>
                      </a:r>
                    </a:p>
                  </a:txBody>
                  <a:tcPr/>
                </a:tc>
                <a:extLst>
                  <a:ext uri="{0D108BD9-81ED-4DB2-BD59-A6C34878D82A}">
                    <a16:rowId xmlns:a16="http://schemas.microsoft.com/office/drawing/2014/main" val="10005"/>
                  </a:ext>
                </a:extLst>
              </a:tr>
              <a:tr h="829485">
                <a:tc>
                  <a:txBody>
                    <a:bodyPr/>
                    <a:lstStyle/>
                    <a:p>
                      <a:r>
                        <a:rPr lang="en-GB" sz="1600" dirty="0"/>
                        <a:t>White </a:t>
                      </a:r>
                    </a:p>
                  </a:txBody>
                  <a:tcPr/>
                </a:tc>
                <a:tc>
                  <a:txBody>
                    <a:bodyPr/>
                    <a:lstStyle/>
                    <a:p>
                      <a:r>
                        <a:rPr lang="en-GB" sz="1600" dirty="0"/>
                        <a:t>1502    (66.2%</a:t>
                      </a:r>
                      <a:r>
                        <a:rPr lang="en-GB" sz="1600" baseline="0" dirty="0"/>
                        <a:t> )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74.6% (81.5% including ‘other white’)</a:t>
                      </a:r>
                    </a:p>
                    <a:p>
                      <a:endParaRPr lang="en-GB" sz="1600" dirty="0"/>
                    </a:p>
                  </a:txBody>
                  <a:tcPr/>
                </a:tc>
                <a:extLst>
                  <a:ext uri="{0D108BD9-81ED-4DB2-BD59-A6C34878D82A}">
                    <a16:rowId xmlns:a16="http://schemas.microsoft.com/office/drawing/2014/main" val="10006"/>
                  </a:ext>
                </a:extLst>
              </a:tr>
              <a:tr h="343235">
                <a:tc>
                  <a:txBody>
                    <a:bodyPr/>
                    <a:lstStyle/>
                    <a:p>
                      <a:r>
                        <a:rPr lang="en-GB" sz="1600" dirty="0"/>
                        <a:t>Total </a:t>
                      </a:r>
                    </a:p>
                  </a:txBody>
                  <a:tcPr/>
                </a:tc>
                <a:tc>
                  <a:txBody>
                    <a:bodyPr/>
                    <a:lstStyle/>
                    <a:p>
                      <a:r>
                        <a:rPr lang="en-GB" sz="1600" dirty="0"/>
                        <a:t>2266</a:t>
                      </a:r>
                    </a:p>
                  </a:txBody>
                  <a:tcPr/>
                </a:tc>
                <a:tc>
                  <a:txBody>
                    <a:bodyPr/>
                    <a:lstStyle/>
                    <a:p>
                      <a:endParaRPr lang="en-GB" sz="16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5154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846"/>
          </a:xfrm>
        </p:spPr>
        <p:txBody>
          <a:bodyPr>
            <a:normAutofit/>
          </a:bodyPr>
          <a:lstStyle/>
          <a:p>
            <a:r>
              <a:rPr lang="en-GB" sz="2400" b="1" dirty="0">
                <a:solidFill>
                  <a:srgbClr val="FF0000"/>
                </a:solidFill>
              </a:rPr>
              <a:t>Children and Young Peoples Mental Health Annual Benchmarking report 2022/23. NHS Benchmarking Network, 2023 (H = Havering, Nat= National )</a:t>
            </a:r>
            <a:endParaRPr lang="en-GB" sz="2400" dirty="0"/>
          </a:p>
        </p:txBody>
      </p:sp>
      <p:sp>
        <p:nvSpPr>
          <p:cNvPr id="3" name="Content Placeholder 2"/>
          <p:cNvSpPr>
            <a:spLocks noGrp="1"/>
          </p:cNvSpPr>
          <p:nvPr>
            <p:ph idx="1"/>
          </p:nvPr>
        </p:nvSpPr>
        <p:spPr>
          <a:xfrm>
            <a:off x="838200" y="1446415"/>
            <a:ext cx="10515600" cy="4730548"/>
          </a:xfrm>
        </p:spPr>
        <p:txBody>
          <a:bodyPr>
            <a:normAutofit/>
          </a:bodyPr>
          <a:lstStyle/>
          <a:p>
            <a:pPr marL="0" indent="0">
              <a:buNone/>
            </a:pPr>
            <a:r>
              <a:rPr lang="en-GB" dirty="0"/>
              <a:t>Data from Specialist mental health services in Havering is absent in the NHS benchmarking data. </a:t>
            </a:r>
          </a:p>
          <a:p>
            <a:pPr marL="0" indent="0">
              <a:buNone/>
            </a:pPr>
            <a:r>
              <a:rPr lang="en-GB" dirty="0"/>
              <a:t>This includes</a:t>
            </a:r>
          </a:p>
          <a:p>
            <a:r>
              <a:rPr lang="en-GB" dirty="0"/>
              <a:t>general admissions adolescents (13 to 17 years) ; </a:t>
            </a:r>
          </a:p>
          <a:p>
            <a:r>
              <a:rPr lang="en-GB" dirty="0"/>
              <a:t>data on ethnicity and gender of children in inpatient services;</a:t>
            </a:r>
          </a:p>
          <a:p>
            <a:r>
              <a:rPr lang="en-GB" dirty="0"/>
              <a:t>services for children on the autism spectrum; </a:t>
            </a:r>
          </a:p>
          <a:p>
            <a:r>
              <a:rPr lang="en-GB" dirty="0"/>
              <a:t>children with ADHD; </a:t>
            </a:r>
          </a:p>
          <a:p>
            <a:r>
              <a:rPr lang="en-GB" dirty="0"/>
              <a:t>children with eating disorders; </a:t>
            </a:r>
          </a:p>
          <a:p>
            <a:r>
              <a:rPr lang="en-GB" dirty="0"/>
              <a:t>data from CAMHs forensic services. </a:t>
            </a:r>
          </a:p>
          <a:p>
            <a:pPr marL="0" indent="0">
              <a:buNone/>
            </a:pPr>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556759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224"/>
          </a:xfrm>
        </p:spPr>
        <p:txBody>
          <a:bodyPr>
            <a:normAutofit/>
          </a:bodyPr>
          <a:lstStyle/>
          <a:p>
            <a:pPr algn="ctr"/>
            <a:r>
              <a:rPr lang="en-GB" sz="2800" b="1" dirty="0">
                <a:solidFill>
                  <a:srgbClr val="FF0000"/>
                </a:solidFill>
                <a:latin typeface="+mn-lt"/>
              </a:rPr>
              <a:t>Havering Mental health support in schools </a:t>
            </a:r>
          </a:p>
        </p:txBody>
      </p:sp>
      <p:sp>
        <p:nvSpPr>
          <p:cNvPr id="3" name="Content Placeholder 2"/>
          <p:cNvSpPr>
            <a:spLocks noGrp="1"/>
          </p:cNvSpPr>
          <p:nvPr>
            <p:ph idx="1"/>
          </p:nvPr>
        </p:nvSpPr>
        <p:spPr>
          <a:xfrm>
            <a:off x="838200" y="1213658"/>
            <a:ext cx="10515600" cy="4963305"/>
          </a:xfrm>
        </p:spPr>
        <p:txBody>
          <a:bodyPr>
            <a:normAutofit lnSpcReduction="10000"/>
          </a:bodyPr>
          <a:lstStyle/>
          <a:p>
            <a:r>
              <a:rPr lang="en-GB" dirty="0"/>
              <a:t>NHS England funding for three ‘mental health school support teams’: A preventative offer with a whole school approach;  fostering change in attitude on mental health. Run groups for parents and children. </a:t>
            </a:r>
          </a:p>
          <a:p>
            <a:r>
              <a:rPr lang="en-GB" dirty="0"/>
              <a:t>This initiative needs supporting and developing as evidences good outcomes </a:t>
            </a:r>
          </a:p>
          <a:p>
            <a:r>
              <a:rPr lang="en-GB" dirty="0"/>
              <a:t>Only got 8 school nurses against a backdrop of increased demand. </a:t>
            </a:r>
          </a:p>
          <a:p>
            <a:r>
              <a:rPr lang="en-GB" dirty="0"/>
              <a:t>The cohorts of concern are Missing, CSE, CCE : these young people are  unlikely to go to GP or to a specialist service. Need access to services during school holidays. Activity based projects are at capacity, some with waiting lists</a:t>
            </a:r>
          </a:p>
          <a:p>
            <a:r>
              <a:rPr lang="en-GB" dirty="0"/>
              <a:t>Havering Psychological services: ‘Wise up project’ : need to explore uptake by young people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412780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189"/>
            <a:ext cx="10515600" cy="931025"/>
          </a:xfrm>
        </p:spPr>
        <p:txBody>
          <a:bodyPr>
            <a:normAutofit/>
          </a:bodyPr>
          <a:lstStyle/>
          <a:p>
            <a:pPr algn="ctr"/>
            <a:r>
              <a:rPr lang="en-GB" sz="3600" b="1" dirty="0">
                <a:solidFill>
                  <a:srgbClr val="FF0000"/>
                </a:solidFill>
              </a:rPr>
              <a:t>Early help and GP primary care </a:t>
            </a:r>
          </a:p>
        </p:txBody>
      </p:sp>
      <p:sp>
        <p:nvSpPr>
          <p:cNvPr id="3" name="Content Placeholder 2"/>
          <p:cNvSpPr>
            <a:spLocks noGrp="1"/>
          </p:cNvSpPr>
          <p:nvPr>
            <p:ph idx="1"/>
          </p:nvPr>
        </p:nvSpPr>
        <p:spPr>
          <a:xfrm>
            <a:off x="838200" y="773084"/>
            <a:ext cx="10515600" cy="5403879"/>
          </a:xfrm>
        </p:spPr>
        <p:txBody>
          <a:bodyPr>
            <a:normAutofit fontScale="55000" lnSpcReduction="20000"/>
          </a:bodyPr>
          <a:lstStyle/>
          <a:p>
            <a:pPr marL="0" lvl="1" indent="0">
              <a:spcBef>
                <a:spcPts val="1000"/>
              </a:spcBef>
              <a:buNone/>
            </a:pPr>
            <a:r>
              <a:rPr lang="en-GB" sz="5000" dirty="0"/>
              <a:t>Proactive outreach to early help: CAMHS primary mental health teams alongside education colleagues have invited Early Help, Early Years team to join consultations </a:t>
            </a:r>
          </a:p>
          <a:p>
            <a:pPr marL="0" indent="0">
              <a:buNone/>
            </a:pPr>
            <a:endParaRPr lang="en-GB" sz="5000" dirty="0"/>
          </a:p>
          <a:p>
            <a:pPr marL="0" indent="0">
              <a:buNone/>
            </a:pPr>
            <a:r>
              <a:rPr lang="en-GB" sz="5000" dirty="0"/>
              <a:t>The CAMHs Home treatment team: is well received and reflects creative thinking. </a:t>
            </a:r>
          </a:p>
          <a:p>
            <a:pPr marL="0" indent="0">
              <a:buNone/>
            </a:pPr>
            <a:endParaRPr lang="en-GB" sz="5000" dirty="0"/>
          </a:p>
          <a:p>
            <a:pPr marL="0" indent="0">
              <a:buNone/>
            </a:pPr>
            <a:r>
              <a:rPr lang="en-GB" sz="5000" dirty="0"/>
              <a:t>GPs are aiming to expand support for children not meeting CAMHs threshold: </a:t>
            </a:r>
            <a:r>
              <a:rPr lang="en-GB" sz="4500" dirty="0"/>
              <a:t>A recent exercise run by one GP has been in offering protected appointments (about 12 appointments) for adolescents. Of these 10 of 12 young people who attend present mental health issues: 50% to 60% need input from CAMHs. The GP offers support to these cases while they are on the waiting list. It is recommended that this protected time for adolescents is rolled out across other GP surgeries. </a:t>
            </a:r>
          </a:p>
          <a:p>
            <a:pPr marL="0" indent="0">
              <a:buNone/>
            </a:pPr>
            <a:r>
              <a:rPr lang="en-GB" sz="5000" dirty="0"/>
              <a:t>GPs tend to use websites to find early intervention services. </a:t>
            </a:r>
          </a:p>
          <a:p>
            <a:endParaRPr lang="en-GB" sz="5000" dirty="0"/>
          </a:p>
          <a:p>
            <a:endParaRPr lang="en-GB" sz="5000" dirty="0"/>
          </a:p>
          <a:p>
            <a:pPr marL="0" indent="0">
              <a:buNone/>
            </a:pPr>
            <a:endParaRPr lang="en-GB" sz="3300"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1489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Early Help and GP primary care  (continued )</a:t>
            </a:r>
          </a:p>
        </p:txBody>
      </p:sp>
      <p:sp>
        <p:nvSpPr>
          <p:cNvPr id="3" name="Content Placeholder 2"/>
          <p:cNvSpPr>
            <a:spLocks noGrp="1"/>
          </p:cNvSpPr>
          <p:nvPr>
            <p:ph idx="1"/>
          </p:nvPr>
        </p:nvSpPr>
        <p:spPr>
          <a:xfrm>
            <a:off x="838200" y="1450109"/>
            <a:ext cx="10515600" cy="4726854"/>
          </a:xfrm>
        </p:spPr>
        <p:txBody>
          <a:bodyPr>
            <a:normAutofit fontScale="92500" lnSpcReduction="10000"/>
          </a:bodyPr>
          <a:lstStyle/>
          <a:p>
            <a:pPr marL="0" indent="0">
              <a:buNone/>
            </a:pPr>
            <a:r>
              <a:rPr lang="en-GB" dirty="0"/>
              <a:t>GPs developed a resource of ‘star workers’ to see and triage and signpost children with mental health problems to services. This Pilot was not funded, but NELFT provided the staff. Young people were seen within 2 to 3 weeks, supporting up to 66% of attendees receiving early help and avoiding the need for them to go onto CAMHS waiting list (or to come off a CAMHs waiting List if already on one) It is recommenced this is extended across at least 3 of the 4 PCN footprints in early 2024. </a:t>
            </a:r>
          </a:p>
          <a:p>
            <a:pPr marL="0" indent="0">
              <a:buNone/>
            </a:pPr>
            <a:r>
              <a:rPr lang="en-GB" dirty="0"/>
              <a:t>There is need for improved feedback to GPs following a child being discharged from a CAMHs service. GPs can play a role in preventing repeat referral into CAMHs if they are aware of the discharge </a:t>
            </a:r>
          </a:p>
          <a:p>
            <a:pPr marL="0" indent="0">
              <a:buNone/>
            </a:pPr>
            <a:r>
              <a:rPr lang="en-GB" dirty="0"/>
              <a:t>Havering has not fully adopted ‘I thrive’ : there is a recognised need for a culture shift within The Trust : recognising the importance of effective early intervention. </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173205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400" b="1" dirty="0">
                <a:solidFill>
                  <a:srgbClr val="FF0000"/>
                </a:solidFill>
              </a:rPr>
              <a:t>Sexual Health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139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3471"/>
          </a:xfrm>
        </p:spPr>
        <p:txBody>
          <a:bodyPr>
            <a:normAutofit/>
          </a:bodyPr>
          <a:lstStyle/>
          <a:p>
            <a:pPr algn="ctr"/>
            <a:r>
              <a:rPr lang="en-GB" sz="3100" b="1" dirty="0">
                <a:solidFill>
                  <a:srgbClr val="FF0000"/>
                </a:solidFill>
                <a:latin typeface="+mn-lt"/>
              </a:rPr>
              <a:t>National Picture</a:t>
            </a:r>
            <a:endParaRPr lang="en-GB" b="1" dirty="0">
              <a:solidFill>
                <a:srgbClr val="FF0000"/>
              </a:solidFill>
              <a:latin typeface="+mn-lt"/>
            </a:endParaRPr>
          </a:p>
        </p:txBody>
      </p:sp>
      <p:sp>
        <p:nvSpPr>
          <p:cNvPr id="3" name="Content Placeholder 2"/>
          <p:cNvSpPr>
            <a:spLocks noGrp="1"/>
          </p:cNvSpPr>
          <p:nvPr>
            <p:ph idx="1"/>
          </p:nvPr>
        </p:nvSpPr>
        <p:spPr>
          <a:xfrm>
            <a:off x="764771" y="939339"/>
            <a:ext cx="11004665" cy="5304126"/>
          </a:xfrm>
        </p:spPr>
        <p:txBody>
          <a:bodyPr>
            <a:normAutofit lnSpcReduction="10000"/>
          </a:bodyPr>
          <a:lstStyle/>
          <a:p>
            <a:pPr marL="0" indent="0">
              <a:buNone/>
            </a:pPr>
            <a:endParaRPr lang="en-GB" sz="2400" dirty="0"/>
          </a:p>
          <a:p>
            <a:pPr marL="0" indent="0">
              <a:buNone/>
            </a:pPr>
            <a:r>
              <a:rPr lang="en-GB" b="1" dirty="0">
                <a:solidFill>
                  <a:srgbClr val="FF0000"/>
                </a:solidFill>
              </a:rPr>
              <a:t>UK Health Security Agency (UKHSA) </a:t>
            </a:r>
          </a:p>
          <a:p>
            <a:r>
              <a:rPr lang="en-GB" b="1" dirty="0"/>
              <a:t>26% increase in STI diagnoses among young people aged 15 to 24 since 2021.</a:t>
            </a:r>
          </a:p>
          <a:p>
            <a:r>
              <a:rPr lang="en-GB" dirty="0"/>
              <a:t>392,453 </a:t>
            </a:r>
            <a:r>
              <a:rPr lang="en-GB" b="1" dirty="0">
                <a:hlinkClick r:id="rId2"/>
              </a:rPr>
              <a:t>sexually transmitted infections</a:t>
            </a:r>
            <a:r>
              <a:rPr lang="en-GB" dirty="0"/>
              <a:t> (STIs) reported in England in 2022 – </a:t>
            </a:r>
          </a:p>
          <a:p>
            <a:pPr lvl="1"/>
            <a:r>
              <a:rPr lang="en-GB" sz="2800" dirty="0"/>
              <a:t>a 24% rise on the previous year.</a:t>
            </a:r>
          </a:p>
          <a:p>
            <a:pPr lvl="1"/>
            <a:r>
              <a:rPr lang="en-GB" sz="2800" dirty="0"/>
              <a:t>50% increase in </a:t>
            </a:r>
            <a:r>
              <a:rPr lang="en-GB" sz="2800" b="1" dirty="0">
                <a:hlinkClick r:id="rId3"/>
              </a:rPr>
              <a:t>gonorrhoea</a:t>
            </a:r>
            <a:r>
              <a:rPr lang="en-GB" sz="2800" dirty="0"/>
              <a:t> since 2021.</a:t>
            </a:r>
          </a:p>
          <a:p>
            <a:pPr lvl="1"/>
            <a:r>
              <a:rPr lang="en-GB" sz="2800" dirty="0"/>
              <a:t>24% increase in </a:t>
            </a:r>
            <a:r>
              <a:rPr lang="en-GB" sz="2800" b="1" dirty="0">
                <a:hlinkClick r:id="rId4"/>
              </a:rPr>
              <a:t>chlamydia</a:t>
            </a:r>
            <a:r>
              <a:rPr lang="en-GB" sz="2800" dirty="0"/>
              <a:t> since 2021 (despite no increase in testing) </a:t>
            </a:r>
          </a:p>
          <a:p>
            <a:pPr lvl="1"/>
            <a:r>
              <a:rPr lang="en-GB" sz="2800" dirty="0"/>
              <a:t>15% increase in </a:t>
            </a:r>
            <a:r>
              <a:rPr lang="en-GB" sz="2800" b="1" dirty="0">
                <a:hlinkClick r:id="rId5"/>
              </a:rPr>
              <a:t>syphilis</a:t>
            </a:r>
            <a:r>
              <a:rPr lang="en-GB" sz="2800" dirty="0"/>
              <a:t> since 2021.</a:t>
            </a:r>
          </a:p>
          <a:p>
            <a:pPr lvl="1"/>
            <a:r>
              <a:rPr lang="en-GB" sz="2800" dirty="0"/>
              <a:t>8% increase in number of consultations at sexual health services since 2021.</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165270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00"/>
                </a:solidFill>
                <a:latin typeface="+mn-lt"/>
              </a:rPr>
              <a:t>Nuffield Trust : Teenage Pregnancy 2023 </a:t>
            </a:r>
            <a:br>
              <a:rPr lang="en-GB" b="1" dirty="0">
                <a:solidFill>
                  <a:srgbClr val="FF0000"/>
                </a:solidFill>
                <a:latin typeface="+mn-lt"/>
              </a:rPr>
            </a:br>
            <a:endParaRPr lang="en-GB" b="1" dirty="0">
              <a:solidFill>
                <a:srgbClr val="FF0000"/>
              </a:solidFill>
              <a:latin typeface="+mn-lt"/>
            </a:endParaRPr>
          </a:p>
        </p:txBody>
      </p:sp>
      <p:sp>
        <p:nvSpPr>
          <p:cNvPr id="3" name="Content Placeholder 2"/>
          <p:cNvSpPr>
            <a:spLocks noGrp="1"/>
          </p:cNvSpPr>
          <p:nvPr>
            <p:ph idx="1"/>
          </p:nvPr>
        </p:nvSpPr>
        <p:spPr/>
        <p:txBody>
          <a:bodyPr>
            <a:normAutofit/>
          </a:bodyPr>
          <a:lstStyle/>
          <a:p>
            <a:pPr marL="0" indent="0">
              <a:buNone/>
            </a:pPr>
            <a:r>
              <a:rPr lang="en-GB" sz="2400" dirty="0"/>
              <a:t>Between 2007 and 2021, the under-18 conception rate in England and Wales decreased by 68%, </a:t>
            </a:r>
          </a:p>
          <a:p>
            <a:pPr lvl="1"/>
            <a:r>
              <a:rPr lang="en-GB" dirty="0"/>
              <a:t>from 42 per 1,000 women to 13 per 1,000 women </a:t>
            </a:r>
          </a:p>
          <a:p>
            <a:pPr marL="0" lvl="1" indent="0">
              <a:spcBef>
                <a:spcPts val="1000"/>
              </a:spcBef>
              <a:buNone/>
            </a:pPr>
            <a:endParaRPr lang="en-GB" dirty="0"/>
          </a:p>
          <a:p>
            <a:pPr marL="0" lvl="1" indent="0">
              <a:spcBef>
                <a:spcPts val="1000"/>
              </a:spcBef>
              <a:buNone/>
            </a:pPr>
            <a:r>
              <a:rPr lang="en-GB" dirty="0"/>
              <a:t>The number of abortions  decreased by 67% </a:t>
            </a:r>
          </a:p>
          <a:p>
            <a:pPr marL="0" indent="0">
              <a:buNone/>
            </a:pPr>
            <a:endParaRPr lang="en-GB" sz="2400" dirty="0"/>
          </a:p>
          <a:p>
            <a:pPr lvl="1"/>
            <a:r>
              <a:rPr lang="en-GB" dirty="0"/>
              <a:t>21,494 in 2007 to 6,999 in 2021</a:t>
            </a:r>
          </a:p>
          <a:p>
            <a:pPr marL="0" indent="0">
              <a:buNone/>
            </a:pPr>
            <a:endParaRPr lang="en-GB" sz="2400" b="1" dirty="0"/>
          </a:p>
          <a:p>
            <a:pPr marL="0" indent="0">
              <a:buNone/>
            </a:pPr>
            <a:r>
              <a:rPr lang="en-GB" sz="2400" b="1" dirty="0"/>
              <a:t>The most recent year, however, saw a small increase in both the rate of under-18 conceptions and number of abortions</a:t>
            </a:r>
            <a:r>
              <a:rPr lang="en-GB" sz="2400" dirty="0"/>
              <a:t>.</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156735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4090"/>
          </a:xfrm>
        </p:spPr>
        <p:txBody>
          <a:bodyPr>
            <a:normAutofit fontScale="90000"/>
          </a:bodyPr>
          <a:lstStyle/>
          <a:p>
            <a:pPr algn="ctr"/>
            <a:r>
              <a:rPr lang="en-GB" b="1" dirty="0">
                <a:solidFill>
                  <a:srgbClr val="FF0000"/>
                </a:solidFill>
                <a:latin typeface="+mn-lt"/>
              </a:rPr>
              <a:t>National Picture (continued )</a:t>
            </a:r>
          </a:p>
        </p:txBody>
      </p:sp>
      <p:sp>
        <p:nvSpPr>
          <p:cNvPr id="3" name="Content Placeholder 2"/>
          <p:cNvSpPr>
            <a:spLocks noGrp="1"/>
          </p:cNvSpPr>
          <p:nvPr>
            <p:ph idx="1"/>
          </p:nvPr>
        </p:nvSpPr>
        <p:spPr>
          <a:xfrm>
            <a:off x="838200" y="1113906"/>
            <a:ext cx="10515600" cy="5063058"/>
          </a:xfrm>
        </p:spPr>
        <p:txBody>
          <a:bodyPr>
            <a:normAutofit/>
          </a:bodyPr>
          <a:lstStyle/>
          <a:p>
            <a:pPr marL="0" indent="0">
              <a:buNone/>
            </a:pPr>
            <a:r>
              <a:rPr lang="en-GB" dirty="0">
                <a:solidFill>
                  <a:srgbClr val="FF0000"/>
                </a:solidFill>
              </a:rPr>
              <a:t>UK </a:t>
            </a:r>
            <a:r>
              <a:rPr lang="en-GB" dirty="0" err="1">
                <a:solidFill>
                  <a:srgbClr val="FF0000"/>
                </a:solidFill>
              </a:rPr>
              <a:t>Gov</a:t>
            </a:r>
            <a:r>
              <a:rPr lang="en-GB" dirty="0">
                <a:solidFill>
                  <a:srgbClr val="FF0000"/>
                </a:solidFill>
              </a:rPr>
              <a:t> STI and Screening report 2022 (updated 2023)</a:t>
            </a:r>
          </a:p>
          <a:p>
            <a:r>
              <a:rPr lang="en-GB" dirty="0"/>
              <a:t>People of </a:t>
            </a:r>
            <a:r>
              <a:rPr lang="en-GB" b="1" dirty="0"/>
              <a:t>black ethnicity had the highest diagnosis rates of STIs </a:t>
            </a:r>
            <a:r>
              <a:rPr lang="en-GB" dirty="0"/>
              <a:t>amongst all ethnic groups, although this varied among the black ethnic groups. </a:t>
            </a:r>
          </a:p>
          <a:p>
            <a:r>
              <a:rPr lang="en-GB" dirty="0"/>
              <a:t>Previous research found, when compared to all other ethnic groups, there were </a:t>
            </a:r>
            <a:r>
              <a:rPr lang="en-GB" b="1" dirty="0"/>
              <a:t>no unique clinical or behavioural factors </a:t>
            </a:r>
            <a:r>
              <a:rPr lang="en-GB" dirty="0"/>
              <a:t>explaining the disproportionately high rates of STI diagnoses amongst people of black Caribbean ethnicity </a:t>
            </a:r>
          </a:p>
          <a:p>
            <a:r>
              <a:rPr lang="en-GB" dirty="0"/>
              <a:t>this ethnic disparity in STIs is therefore likely </a:t>
            </a:r>
            <a:r>
              <a:rPr lang="en-GB" b="1" dirty="0"/>
              <a:t>influenced by underlying socio-economic factors .</a:t>
            </a:r>
          </a:p>
          <a:p>
            <a:pPr marL="0" indent="0">
              <a:buNone/>
            </a:pPr>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217462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008"/>
            <a:ext cx="10515600" cy="997527"/>
          </a:xfrm>
        </p:spPr>
        <p:txBody>
          <a:bodyPr>
            <a:noAutofit/>
          </a:bodyPr>
          <a:lstStyle/>
          <a:p>
            <a:pPr algn="ctr"/>
            <a:r>
              <a:rPr lang="en-GB" sz="2000" b="1" dirty="0">
                <a:solidFill>
                  <a:srgbClr val="FF0000"/>
                </a:solidFill>
                <a:latin typeface="+mn-lt"/>
              </a:rPr>
              <a:t>Havering: Teenage pregnancy</a:t>
            </a:r>
            <a:br>
              <a:rPr lang="en-GB" sz="2000" b="1" dirty="0">
                <a:solidFill>
                  <a:srgbClr val="FF0000"/>
                </a:solidFill>
                <a:latin typeface="+mn-lt"/>
              </a:rPr>
            </a:br>
            <a:r>
              <a:rPr lang="en-GB" sz="2000" b="1" dirty="0">
                <a:solidFill>
                  <a:srgbClr val="FF0000"/>
                </a:solidFill>
                <a:latin typeface="+mn-lt"/>
              </a:rPr>
              <a:t>See accompanying Power point overview of data from Havering Sexual Health  ‘Needs assessment’ Spring 2023 : specifics regarding young people </a:t>
            </a:r>
          </a:p>
        </p:txBody>
      </p:sp>
      <p:sp>
        <p:nvSpPr>
          <p:cNvPr id="3" name="Content Placeholder 2"/>
          <p:cNvSpPr>
            <a:spLocks noGrp="1"/>
          </p:cNvSpPr>
          <p:nvPr>
            <p:ph idx="1"/>
          </p:nvPr>
        </p:nvSpPr>
        <p:spPr>
          <a:xfrm>
            <a:off x="838200" y="1562793"/>
            <a:ext cx="10515600" cy="4614170"/>
          </a:xfrm>
        </p:spPr>
        <p:txBody>
          <a:bodyPr>
            <a:normAutofit fontScale="92500" lnSpcReduction="20000"/>
          </a:bodyPr>
          <a:lstStyle/>
          <a:p>
            <a:r>
              <a:rPr lang="en-GB" dirty="0"/>
              <a:t>Over the past 20 years, the teenage pregnancy rates for females under 18 year and under 16 years have decreased in Havering, (following  regional and national trends) </a:t>
            </a:r>
          </a:p>
          <a:p>
            <a:r>
              <a:rPr lang="en-GB" dirty="0"/>
              <a:t>2020 data shows that Havering still has a higher rate of both under 18 and under 16 years conception rates than both London and England. (Under 18 (12.5 per 1,000) and under 16 (1.7 per 1,000) </a:t>
            </a:r>
          </a:p>
          <a:p>
            <a:pPr lvl="0"/>
            <a:r>
              <a:rPr lang="en-GB" dirty="0"/>
              <a:t>Improvements are evident: Havering now ranks 8</a:t>
            </a:r>
            <a:r>
              <a:rPr lang="en-GB" baseline="30000" dirty="0"/>
              <a:t>th</a:t>
            </a:r>
            <a:r>
              <a:rPr lang="en-GB" dirty="0"/>
              <a:t> of 33 London local authorities for under 18 years conception/1,000  whereas was 3</a:t>
            </a:r>
            <a:r>
              <a:rPr lang="en-GB" baseline="30000" dirty="0"/>
              <a:t>rd</a:t>
            </a:r>
            <a:r>
              <a:rPr lang="en-GB" dirty="0"/>
              <a:t> in 2020. </a:t>
            </a:r>
          </a:p>
          <a:p>
            <a:pPr lvl="0"/>
            <a:r>
              <a:rPr lang="en-GB" dirty="0"/>
              <a:t>But, Havering second out of the 33 local authorities for under 16 years conception/1,000.</a:t>
            </a:r>
          </a:p>
          <a:p>
            <a:pPr marL="0" lvl="0" indent="0">
              <a:lnSpc>
                <a:spcPct val="100000"/>
              </a:lnSpc>
              <a:spcBef>
                <a:spcPts val="0"/>
              </a:spcBef>
              <a:buNone/>
              <a:defRPr/>
            </a:pPr>
            <a:endParaRPr lang="en-GB" dirty="0"/>
          </a:p>
          <a:p>
            <a:pPr marL="171450" lvl="0" indent="-171450">
              <a:lnSpc>
                <a:spcPct val="100000"/>
              </a:lnSpc>
              <a:spcBef>
                <a:spcPts val="0"/>
              </a:spcBef>
              <a:defRPr/>
            </a:pPr>
            <a:r>
              <a:rPr lang="en-GB" dirty="0"/>
              <a:t>Learning from strategies implemented in similar local authorities may be useful in tackling these higher rates.   </a:t>
            </a:r>
          </a:p>
          <a:p>
            <a:pPr marL="0" lvl="0" indent="0">
              <a:lnSpc>
                <a:spcPct val="100000"/>
              </a:lnSpc>
              <a:spcBef>
                <a:spcPts val="0"/>
              </a:spcBef>
              <a:buNone/>
              <a:defRPr/>
            </a:pPr>
            <a:endParaRPr lang="en-GB" dirty="0"/>
          </a:p>
          <a:p>
            <a:pPr marL="171450" indent="-171450"/>
            <a:endParaRPr lang="en-GB" dirty="0"/>
          </a:p>
          <a:p>
            <a:pPr marL="171450" lvl="0" indent="-171450">
              <a:lnSpc>
                <a:spcPct val="100000"/>
              </a:lnSpc>
              <a:spcBef>
                <a:spcPts val="0"/>
              </a:spcBef>
              <a:defRPr/>
            </a:pPr>
            <a:endParaRPr lang="en-GB" dirty="0"/>
          </a:p>
          <a:p>
            <a:pPr marL="171450" lvl="0" indent="-171450">
              <a:lnSpc>
                <a:spcPct val="100000"/>
              </a:lnSpc>
              <a:spcBef>
                <a:spcPts val="0"/>
              </a:spcBef>
              <a:defRPr/>
            </a:pPr>
            <a:endParaRPr lang="en-GB" dirty="0"/>
          </a:p>
          <a:p>
            <a:pPr marL="171450" indent="-171450"/>
            <a:endParaRPr lang="en-GB" dirty="0"/>
          </a:p>
          <a:p>
            <a:endParaRPr lang="en-GB"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226214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49609F-551F-35CC-BB25-29290514B73A}"/>
              </a:ext>
            </a:extLst>
          </p:cNvPr>
          <p:cNvSpPr>
            <a:spLocks noGrp="1"/>
          </p:cNvSpPr>
          <p:nvPr>
            <p:ph type="title"/>
          </p:nvPr>
        </p:nvSpPr>
        <p:spPr>
          <a:xfrm>
            <a:off x="838200" y="365126"/>
            <a:ext cx="10515600" cy="881784"/>
          </a:xfrm>
        </p:spPr>
        <p:txBody>
          <a:bodyPr>
            <a:normAutofit/>
          </a:bodyPr>
          <a:lstStyle/>
          <a:p>
            <a:pPr algn="ctr"/>
            <a:r>
              <a:rPr lang="en-US" sz="5400" b="1">
                <a:solidFill>
                  <a:srgbClr val="FF0000"/>
                </a:solidFill>
                <a:ea typeface="Calibri Light"/>
                <a:cs typeface="Calibri Light"/>
              </a:rPr>
              <a:t>Scrutiny outline</a:t>
            </a:r>
            <a:endParaRPr lang="en-US" sz="5400" b="1" dirty="0">
              <a:solidFill>
                <a:srgbClr val="FF0000"/>
              </a:solidFill>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A08DA3-ED22-6AF9-09F9-3F41B7EEEB79}"/>
              </a:ext>
            </a:extLst>
          </p:cNvPr>
          <p:cNvSpPr>
            <a:spLocks noGrp="1"/>
          </p:cNvSpPr>
          <p:nvPr>
            <p:ph idx="1"/>
          </p:nvPr>
        </p:nvSpPr>
        <p:spPr>
          <a:xfrm>
            <a:off x="838200" y="1812175"/>
            <a:ext cx="10515600" cy="4369169"/>
          </a:xfrm>
        </p:spPr>
        <p:txBody>
          <a:bodyPr>
            <a:normAutofit fontScale="85000" lnSpcReduction="20000"/>
          </a:bodyPr>
          <a:lstStyle/>
          <a:p>
            <a:pPr marL="0" lvl="0" indent="0">
              <a:buNone/>
            </a:pPr>
            <a:r>
              <a:rPr lang="en-GB" sz="2400" b="1" dirty="0"/>
              <a:t>This Scrutiny will </a:t>
            </a:r>
          </a:p>
          <a:p>
            <a:pPr marL="0" lvl="0" indent="0">
              <a:buNone/>
            </a:pPr>
            <a:r>
              <a:rPr lang="en-GB" sz="2400" dirty="0"/>
              <a:t>“explore provision, access to and use of early help services for children with mental and sexual health concerns “</a:t>
            </a:r>
          </a:p>
          <a:p>
            <a:pPr marL="0" lvl="0" indent="0">
              <a:buNone/>
            </a:pPr>
            <a:r>
              <a:rPr lang="en-GB" sz="2400" b="1" dirty="0"/>
              <a:t>Scrutiny method</a:t>
            </a:r>
          </a:p>
          <a:p>
            <a:pPr marL="0" indent="0">
              <a:buNone/>
            </a:pPr>
            <a:r>
              <a:rPr lang="en-GB" dirty="0"/>
              <a:t>National picture overview</a:t>
            </a:r>
          </a:p>
          <a:p>
            <a:pPr marL="0" indent="0">
              <a:buNone/>
            </a:pPr>
            <a:r>
              <a:rPr lang="en-GB" dirty="0"/>
              <a:t>Havering data from </a:t>
            </a:r>
          </a:p>
          <a:p>
            <a:pPr lvl="1"/>
            <a:r>
              <a:rPr lang="en-GB" dirty="0"/>
              <a:t>Interviews </a:t>
            </a:r>
          </a:p>
          <a:p>
            <a:pPr lvl="1"/>
            <a:r>
              <a:rPr lang="en-GB" dirty="0"/>
              <a:t>Data analysis </a:t>
            </a:r>
          </a:p>
          <a:p>
            <a:pPr lvl="1"/>
            <a:r>
              <a:rPr lang="en-GB" dirty="0"/>
              <a:t>Documentary analysis </a:t>
            </a:r>
          </a:p>
          <a:p>
            <a:pPr marL="0" indent="0">
              <a:buNone/>
            </a:pPr>
            <a:r>
              <a:rPr lang="en-GB" b="1" dirty="0"/>
              <a:t>Reporting Timeline </a:t>
            </a:r>
          </a:p>
          <a:p>
            <a:pPr marL="0" indent="0">
              <a:buNone/>
            </a:pPr>
            <a:r>
              <a:rPr lang="en-GB" dirty="0"/>
              <a:t>Draft presentation for consultation (4</a:t>
            </a:r>
            <a:r>
              <a:rPr lang="en-GB" baseline="30000" dirty="0"/>
              <a:t>th</a:t>
            </a:r>
            <a:r>
              <a:rPr lang="en-GB" dirty="0"/>
              <a:t> December) </a:t>
            </a:r>
          </a:p>
          <a:p>
            <a:pPr marL="0" indent="0">
              <a:buNone/>
            </a:pPr>
            <a:r>
              <a:rPr lang="en-GB" dirty="0"/>
              <a:t>Feedback on the draft to </a:t>
            </a:r>
            <a:r>
              <a:rPr lang="en-GB" dirty="0">
                <a:hlinkClick r:id="rId2"/>
              </a:rPr>
              <a:t>Jennyjoypearce@gmail.com</a:t>
            </a:r>
            <a:r>
              <a:rPr lang="en-GB" dirty="0"/>
              <a:t> by 18</a:t>
            </a:r>
            <a:r>
              <a:rPr lang="en-GB" baseline="30000" dirty="0"/>
              <a:t>th</a:t>
            </a:r>
            <a:r>
              <a:rPr lang="en-GB" dirty="0"/>
              <a:t> December 2023 </a:t>
            </a:r>
          </a:p>
          <a:p>
            <a:pPr marL="0" indent="0">
              <a:buNone/>
            </a:pPr>
            <a:r>
              <a:rPr lang="en-GB" dirty="0"/>
              <a:t>Final version for sign off and action plan HSCP: 6</a:t>
            </a:r>
            <a:r>
              <a:rPr lang="en-GB" baseline="30000" dirty="0"/>
              <a:t>th</a:t>
            </a:r>
            <a:r>
              <a:rPr lang="en-GB" dirty="0"/>
              <a:t> February 24</a:t>
            </a:r>
          </a:p>
          <a:p>
            <a:pPr marL="0" indent="0">
              <a:buNone/>
            </a:pPr>
            <a:endParaRPr lang="en-GB" sz="2400" dirty="0"/>
          </a:p>
          <a:p>
            <a:pPr marL="0" lvl="0" indent="0">
              <a:buNone/>
            </a:pPr>
            <a:endParaRPr lang="en-GB" sz="2400" dirty="0"/>
          </a:p>
          <a:p>
            <a:endParaRPr lang="en-GB" sz="2400" dirty="0"/>
          </a:p>
          <a:p>
            <a:endParaRPr lang="en-US" sz="2200"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270180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4" y="191193"/>
            <a:ext cx="10515600" cy="1113905"/>
          </a:xfrm>
        </p:spPr>
        <p:txBody>
          <a:bodyPr>
            <a:normAutofit fontScale="90000"/>
          </a:bodyPr>
          <a:lstStyle/>
          <a:p>
            <a:pPr algn="ctr"/>
            <a:r>
              <a:rPr lang="en-GB" sz="2400" b="1" dirty="0">
                <a:solidFill>
                  <a:srgbClr val="FF0000"/>
                </a:solidFill>
                <a:latin typeface="+mn-lt"/>
              </a:rPr>
              <a:t>Conceptions and STIs </a:t>
            </a:r>
            <a:br>
              <a:rPr lang="en-GB" sz="2400" b="1" dirty="0">
                <a:solidFill>
                  <a:srgbClr val="FF0000"/>
                </a:solidFill>
                <a:latin typeface="+mn-lt"/>
              </a:rPr>
            </a:br>
            <a:r>
              <a:rPr lang="en-GB" sz="2200" b="1" dirty="0">
                <a:solidFill>
                  <a:srgbClr val="FF0000"/>
                </a:solidFill>
                <a:latin typeface="+mn-lt"/>
              </a:rPr>
              <a:t>See accompanying Power point overview of data from Havering Sexual Health  ‘Needs assessment’ Spring 2023 : specifics regarding young people  </a:t>
            </a:r>
            <a:br>
              <a:rPr lang="en-GB" sz="2200" b="1" dirty="0">
                <a:solidFill>
                  <a:srgbClr val="FF0000"/>
                </a:solidFill>
                <a:latin typeface="+mn-lt"/>
              </a:rPr>
            </a:br>
            <a:endParaRPr lang="en-GB" sz="2200" b="1" dirty="0">
              <a:solidFill>
                <a:srgbClr val="FF0000"/>
              </a:solidFill>
              <a:latin typeface="+mn-lt"/>
            </a:endParaRPr>
          </a:p>
        </p:txBody>
      </p:sp>
      <p:sp>
        <p:nvSpPr>
          <p:cNvPr id="3" name="Content Placeholder 2"/>
          <p:cNvSpPr>
            <a:spLocks noGrp="1"/>
          </p:cNvSpPr>
          <p:nvPr>
            <p:ph idx="1"/>
          </p:nvPr>
        </p:nvSpPr>
        <p:spPr>
          <a:xfrm>
            <a:off x="838200" y="1238596"/>
            <a:ext cx="10515600" cy="4938367"/>
          </a:xfrm>
        </p:spPr>
        <p:txBody>
          <a:bodyPr>
            <a:normAutofit fontScale="85000" lnSpcReduction="20000"/>
          </a:bodyPr>
          <a:lstStyle/>
          <a:p>
            <a:pPr marL="0" indent="0">
              <a:buNone/>
            </a:pPr>
            <a:r>
              <a:rPr lang="en-GB" dirty="0"/>
              <a:t>Short acting hormonal contraception is the chosen method in Havering. Need to understand reticence for longer term methods</a:t>
            </a:r>
            <a:endParaRPr lang="en-GB" dirty="0">
              <a:solidFill>
                <a:srgbClr val="FF0000"/>
              </a:solidFill>
            </a:endParaRPr>
          </a:p>
          <a:p>
            <a:pPr marL="0" indent="0">
              <a:buNone/>
            </a:pPr>
            <a:r>
              <a:rPr lang="en-GB" dirty="0"/>
              <a:t>The e-service appears to continue to be a preferred service: the number of test kits ordered online has not reduced since the face to face clinics have been reintroduced. </a:t>
            </a:r>
          </a:p>
          <a:p>
            <a:pPr marL="0" indent="0">
              <a:buNone/>
            </a:pPr>
            <a:r>
              <a:rPr lang="en-GB" dirty="0"/>
              <a:t>Although … </a:t>
            </a:r>
          </a:p>
          <a:p>
            <a:pPr lvl="1"/>
            <a:r>
              <a:rPr lang="en-GB" dirty="0"/>
              <a:t>emergency hormonal contraception (EHC) is available for free at any GP, SRH service and family planning clinics, </a:t>
            </a:r>
          </a:p>
          <a:p>
            <a:pPr lvl="1"/>
            <a:r>
              <a:rPr lang="en-GB" dirty="0"/>
              <a:t>two pharmacies are contracted to provide free EHC specifically for 13 to 25 year olds with the aim of increasing access to sexual health to reduce unintended pregnancies</a:t>
            </a:r>
          </a:p>
          <a:p>
            <a:pPr lvl="1"/>
            <a:r>
              <a:rPr lang="en-GB" dirty="0"/>
              <a:t>there is one day a week Family Planning service at Queens hospital</a:t>
            </a:r>
          </a:p>
          <a:p>
            <a:pPr marL="0" indent="0">
              <a:buNone/>
            </a:pPr>
            <a:r>
              <a:rPr lang="en-GB" dirty="0"/>
              <a:t>…it is rare for a young person to attend these provisions and there is </a:t>
            </a:r>
            <a:r>
              <a:rPr lang="en-GB" b="1" dirty="0"/>
              <a:t>a recognised lack of sexual health services accessible to young people in Havering</a:t>
            </a:r>
          </a:p>
          <a:p>
            <a:pPr marL="0" indent="0">
              <a:buNone/>
            </a:pPr>
            <a:r>
              <a:rPr lang="en-GB" b="1" dirty="0"/>
              <a:t> </a:t>
            </a:r>
            <a:r>
              <a:rPr lang="en-GB" dirty="0"/>
              <a:t>Royal London sexual assault hub at The Royal London:  there is a sexual assault hub Linked with ‘Tiger Light’ Barnardo's service  for children who have disclosed abuse. Tiger light in 8 London  boroughs, Havering has access to its services   </a:t>
            </a:r>
          </a:p>
          <a:p>
            <a:pPr marL="0" indent="0">
              <a:buNone/>
            </a:pPr>
            <a:endParaRPr lang="en-GB" b="1" dirty="0"/>
          </a:p>
          <a:p>
            <a:endParaRPr lang="en-GB" dirty="0">
              <a:solidFill>
                <a:srgbClr val="FF0000"/>
              </a:solidFill>
            </a:endParaRPr>
          </a:p>
          <a:p>
            <a:pPr marL="171450" indent="-171450"/>
            <a:endParaRPr lang="en-GB" dirty="0"/>
          </a:p>
          <a:p>
            <a:pPr marL="171450" indent="-171450"/>
            <a:endParaRPr lang="en-GB" dirty="0"/>
          </a:p>
          <a:p>
            <a:endParaRPr lang="en-GB" dirty="0"/>
          </a:p>
          <a:p>
            <a:pPr marL="171450" indent="-171450"/>
            <a:endParaRPr lang="en-GB" dirty="0"/>
          </a:p>
          <a:p>
            <a:pPr marL="171450" indent="-171450"/>
            <a:endParaRPr lang="en-GB" dirty="0"/>
          </a:p>
          <a:p>
            <a:pPr marL="171450" indent="-171450"/>
            <a:endParaRPr lang="en-US"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590986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The NHS BHRUT Safeguarding Team</a:t>
            </a:r>
          </a:p>
        </p:txBody>
      </p:sp>
      <p:sp>
        <p:nvSpPr>
          <p:cNvPr id="3" name="Content Placeholder 2"/>
          <p:cNvSpPr>
            <a:spLocks noGrp="1"/>
          </p:cNvSpPr>
          <p:nvPr>
            <p:ph idx="1"/>
          </p:nvPr>
        </p:nvSpPr>
        <p:spPr>
          <a:xfrm>
            <a:off x="838200" y="1537855"/>
            <a:ext cx="10515600" cy="4639108"/>
          </a:xfrm>
        </p:spPr>
        <p:txBody>
          <a:bodyPr>
            <a:normAutofit/>
          </a:bodyPr>
          <a:lstStyle/>
          <a:p>
            <a:pPr marL="0" indent="0">
              <a:buNone/>
            </a:pPr>
            <a:r>
              <a:rPr lang="en-GB" dirty="0"/>
              <a:t>There is a Sexual health and safeguarding advisor in Safeguarding Team, NHS trust :</a:t>
            </a:r>
          </a:p>
          <a:p>
            <a:pPr lvl="1"/>
            <a:r>
              <a:rPr lang="en-GB" dirty="0"/>
              <a:t>see young people, </a:t>
            </a:r>
          </a:p>
          <a:p>
            <a:pPr lvl="1"/>
            <a:r>
              <a:rPr lang="en-GB" dirty="0"/>
              <a:t>link with social workers , </a:t>
            </a:r>
          </a:p>
          <a:p>
            <a:pPr lvl="1"/>
            <a:r>
              <a:rPr lang="en-GB" dirty="0"/>
              <a:t>follow up on safeguarding concerns: </a:t>
            </a:r>
          </a:p>
          <a:p>
            <a:pPr lvl="1"/>
            <a:r>
              <a:rPr lang="en-GB" dirty="0"/>
              <a:t>provide health promotion, advice, sex and the law, </a:t>
            </a:r>
          </a:p>
          <a:p>
            <a:pPr lvl="1"/>
            <a:r>
              <a:rPr lang="en-GB" dirty="0"/>
              <a:t>also treat some patients for STIs; </a:t>
            </a:r>
          </a:p>
          <a:p>
            <a:pPr marL="0" indent="0">
              <a:buNone/>
            </a:pPr>
            <a:r>
              <a:rPr lang="en-GB" dirty="0"/>
              <a:t>Would like to ‘get the word out more’. Would like to do outreach: are trained, skilled , and ready to do outreach but not commissioned to do this.</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2126461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0000"/>
                </a:solidFill>
              </a:rPr>
              <a:t>Data provided by Barking, Havering and Redbridge University Hospital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4356" y="1828799"/>
            <a:ext cx="8312728" cy="4289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48F63A3B-78C7-47BE-AE5E-E10140E04643}" type="slidenum">
              <a:rPr lang="en-US" smtClean="0"/>
              <a:t>22</a:t>
            </a:fld>
            <a:endParaRPr lang="en-US" dirty="0"/>
          </a:p>
        </p:txBody>
      </p:sp>
    </p:spTree>
    <p:extLst>
      <p:ext uri="{BB962C8B-B14F-4D97-AF65-F5344CB8AC3E}">
        <p14:creationId xmlns:p14="http://schemas.microsoft.com/office/powerpoint/2010/main" val="444417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262" y="266007"/>
            <a:ext cx="10515600" cy="1349867"/>
          </a:xfrm>
        </p:spPr>
        <p:txBody>
          <a:bodyPr>
            <a:normAutofit fontScale="90000"/>
          </a:bodyPr>
          <a:lstStyle/>
          <a:p>
            <a:pPr algn="ctr"/>
            <a:r>
              <a:rPr lang="en-GB" sz="2700" b="1" dirty="0">
                <a:solidFill>
                  <a:srgbClr val="FF0000"/>
                </a:solidFill>
                <a:latin typeface="+mn-lt"/>
              </a:rPr>
              <a:t>Safeguarding Team | Corporate Division data for 2023 </a:t>
            </a:r>
            <a:br>
              <a:rPr lang="en-GB" sz="2700" b="1" dirty="0">
                <a:solidFill>
                  <a:srgbClr val="FF0000"/>
                </a:solidFill>
                <a:latin typeface="+mn-lt"/>
              </a:rPr>
            </a:br>
            <a:r>
              <a:rPr lang="en-GB" sz="2700" b="1" dirty="0">
                <a:solidFill>
                  <a:srgbClr val="FF0000"/>
                </a:solidFill>
                <a:latin typeface="+mn-lt"/>
              </a:rPr>
              <a:t>Barking, Havering and Redbridge University Hospitals NHS Trust</a:t>
            </a:r>
            <a:br>
              <a:rPr lang="en-GB" sz="2700" b="1" dirty="0">
                <a:solidFill>
                  <a:srgbClr val="FF0000"/>
                </a:solidFill>
                <a:latin typeface="+mn-lt"/>
              </a:rPr>
            </a:br>
            <a:r>
              <a:rPr lang="en-GB" sz="2000" i="1" dirty="0">
                <a:solidFill>
                  <a:srgbClr val="FF0000"/>
                </a:solidFill>
              </a:rPr>
              <a:t>NB: data system has a complex coding formula so figures may be less than actual e.g. a LAC is only coded once on registration. So may have been coded as LAC in the previous year but not on attendance last year.</a:t>
            </a:r>
            <a:br>
              <a:rPr lang="en-GB" sz="2000" i="1" dirty="0">
                <a:solidFill>
                  <a:srgbClr val="FF0000"/>
                </a:solidFill>
              </a:rPr>
            </a:br>
            <a:endParaRPr lang="en-GB" sz="2000" i="1" dirty="0">
              <a:solidFill>
                <a:srgbClr val="FF0000"/>
              </a:solidFill>
            </a:endParaRPr>
          </a:p>
        </p:txBody>
      </p:sp>
      <p:sp>
        <p:nvSpPr>
          <p:cNvPr id="3" name="Content Placeholder 2"/>
          <p:cNvSpPr>
            <a:spLocks noGrp="1"/>
          </p:cNvSpPr>
          <p:nvPr>
            <p:ph idx="1"/>
          </p:nvPr>
        </p:nvSpPr>
        <p:spPr>
          <a:xfrm>
            <a:off x="838200" y="1496291"/>
            <a:ext cx="10515600" cy="4680672"/>
          </a:xfrm>
        </p:spPr>
        <p:txBody>
          <a:bodyPr>
            <a:normAutofit/>
          </a:bodyPr>
          <a:lstStyle/>
          <a:p>
            <a:pPr marL="0" indent="0">
              <a:buNone/>
            </a:pPr>
            <a:endParaRPr lang="en-GB" dirty="0"/>
          </a:p>
          <a:p>
            <a:endParaRPr lang="en-GB" dirty="0"/>
          </a:p>
          <a:p>
            <a:endParaRPr lang="en-GB" dirty="0"/>
          </a:p>
          <a:p>
            <a:endParaRPr lang="en-GB" dirty="0"/>
          </a:p>
          <a:p>
            <a:pPr marL="0" indent="0">
              <a:buNone/>
            </a:pPr>
            <a:r>
              <a:rPr lang="en-GB" dirty="0"/>
              <a:t>                  </a:t>
            </a:r>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40068072"/>
              </p:ext>
            </p:extLst>
          </p:nvPr>
        </p:nvGraphicFramePr>
        <p:xfrm>
          <a:off x="1799244" y="1995057"/>
          <a:ext cx="8128000" cy="4222865"/>
        </p:xfrm>
        <a:graphic>
          <a:graphicData uri="http://schemas.openxmlformats.org/drawingml/2006/table">
            <a:tbl>
              <a:tblPr firstRow="1" bandRow="1">
                <a:tableStyleId>{5C22544A-7EE6-4342-B048-85BDC9FD1C3A}</a:tableStyleId>
              </a:tblPr>
              <a:tblGrid>
                <a:gridCol w="4069541">
                  <a:extLst>
                    <a:ext uri="{9D8B030D-6E8A-4147-A177-3AD203B41FA5}">
                      <a16:colId xmlns:a16="http://schemas.microsoft.com/office/drawing/2014/main" val="20000"/>
                    </a:ext>
                  </a:extLst>
                </a:gridCol>
                <a:gridCol w="4058459">
                  <a:extLst>
                    <a:ext uri="{9D8B030D-6E8A-4147-A177-3AD203B41FA5}">
                      <a16:colId xmlns:a16="http://schemas.microsoft.com/office/drawing/2014/main" val="20001"/>
                    </a:ext>
                  </a:extLst>
                </a:gridCol>
              </a:tblGrid>
              <a:tr h="844573">
                <a:tc>
                  <a:txBody>
                    <a:bodyPr/>
                    <a:lstStyle/>
                    <a:p>
                      <a:r>
                        <a:rPr lang="en-GB" dirty="0"/>
                        <a:t>Number of children attended Sexual Health Services under 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166</a:t>
                      </a:r>
                      <a:endParaRPr lang="en-GB" dirty="0"/>
                    </a:p>
                    <a:p>
                      <a:endParaRPr lang="en-GB" dirty="0"/>
                    </a:p>
                  </a:txBody>
                  <a:tcPr/>
                </a:tc>
                <a:extLst>
                  <a:ext uri="{0D108BD9-81ED-4DB2-BD59-A6C34878D82A}">
                    <a16:rowId xmlns:a16="http://schemas.microsoft.com/office/drawing/2014/main" val="10000"/>
                  </a:ext>
                </a:extLst>
              </a:tr>
              <a:tr h="844573">
                <a:tc>
                  <a:txBody>
                    <a:bodyPr/>
                    <a:lstStyle/>
                    <a:p>
                      <a:r>
                        <a:rPr lang="en-GB" dirty="0"/>
                        <a:t>Under 16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27</a:t>
                      </a:r>
                      <a:endParaRPr lang="en-GB" dirty="0"/>
                    </a:p>
                    <a:p>
                      <a:endParaRPr lang="en-GB" dirty="0"/>
                    </a:p>
                  </a:txBody>
                  <a:tcPr/>
                </a:tc>
                <a:extLst>
                  <a:ext uri="{0D108BD9-81ED-4DB2-BD59-A6C34878D82A}">
                    <a16:rowId xmlns:a16="http://schemas.microsoft.com/office/drawing/2014/main" val="10001"/>
                  </a:ext>
                </a:extLst>
              </a:tr>
              <a:tr h="844573">
                <a:tc>
                  <a:txBody>
                    <a:bodyPr/>
                    <a:lstStyle/>
                    <a:p>
                      <a:r>
                        <a:rPr lang="en-GB" dirty="0"/>
                        <a:t>How many children present that are known to be LAC</a:t>
                      </a:r>
                    </a:p>
                  </a:txBody>
                  <a:tcPr/>
                </a:tc>
                <a:tc>
                  <a:txBody>
                    <a:bodyPr/>
                    <a:lstStyle/>
                    <a:p>
                      <a:r>
                        <a:rPr lang="en-GB" b="1" dirty="0"/>
                        <a:t>3</a:t>
                      </a:r>
                      <a:endParaRPr lang="en-GB" dirty="0"/>
                    </a:p>
                  </a:txBody>
                  <a:tcPr/>
                </a:tc>
                <a:extLst>
                  <a:ext uri="{0D108BD9-81ED-4DB2-BD59-A6C34878D82A}">
                    <a16:rowId xmlns:a16="http://schemas.microsoft.com/office/drawing/2014/main" val="10002"/>
                  </a:ext>
                </a:extLst>
              </a:tr>
              <a:tr h="844573">
                <a:tc>
                  <a:txBody>
                    <a:bodyPr/>
                    <a:lstStyle/>
                    <a:p>
                      <a:r>
                        <a:rPr lang="en-GB" dirty="0"/>
                        <a:t>How many CSE toolkits have been completed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76</a:t>
                      </a:r>
                      <a:endParaRPr lang="en-GB" dirty="0"/>
                    </a:p>
                    <a:p>
                      <a:endParaRPr lang="en-GB" dirty="0"/>
                    </a:p>
                  </a:txBody>
                  <a:tcPr/>
                </a:tc>
                <a:extLst>
                  <a:ext uri="{0D108BD9-81ED-4DB2-BD59-A6C34878D82A}">
                    <a16:rowId xmlns:a16="http://schemas.microsoft.com/office/drawing/2014/main" val="10003"/>
                  </a:ext>
                </a:extLst>
              </a:tr>
              <a:tr h="8445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Children under 13 </a:t>
                      </a:r>
                    </a:p>
                  </a:txBody>
                  <a:tcPr/>
                </a:tc>
                <a:tc>
                  <a:txBody>
                    <a:bodyPr/>
                    <a:lstStyle/>
                    <a:p>
                      <a:r>
                        <a:rPr lang="en-GB" dirty="0"/>
                        <a:t>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70708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Vulnerability factors </a:t>
            </a:r>
          </a:p>
        </p:txBody>
      </p:sp>
      <p:sp>
        <p:nvSpPr>
          <p:cNvPr id="3" name="Content Placeholder 2"/>
          <p:cNvSpPr>
            <a:spLocks noGrp="1"/>
          </p:cNvSpPr>
          <p:nvPr>
            <p:ph idx="1"/>
          </p:nvPr>
        </p:nvSpPr>
        <p:spPr/>
        <p:txBody>
          <a:bodyPr>
            <a:normAutofit fontScale="92500" lnSpcReduction="10000"/>
          </a:bodyPr>
          <a:lstStyle/>
          <a:p>
            <a:pPr marL="0" indent="0">
              <a:buNone/>
            </a:pPr>
            <a:r>
              <a:rPr lang="en-GB" sz="3200" dirty="0"/>
              <a:t>The overarching factors perceived by colleagues that contribute to rates of teenage pregnancy in Havering are </a:t>
            </a:r>
          </a:p>
          <a:p>
            <a:pPr marL="0" indent="0">
              <a:buNone/>
            </a:pPr>
            <a:endParaRPr lang="en-GB" sz="3200" dirty="0"/>
          </a:p>
          <a:p>
            <a:pPr lvl="1"/>
            <a:r>
              <a:rPr lang="en-GB" sz="3200" i="1" dirty="0"/>
              <a:t>childhood vulnerability: </a:t>
            </a:r>
          </a:p>
          <a:p>
            <a:pPr lvl="1"/>
            <a:r>
              <a:rPr lang="en-GB" sz="3200" i="1" dirty="0"/>
              <a:t>Child sexual exploitation  </a:t>
            </a:r>
          </a:p>
          <a:p>
            <a:pPr lvl="1"/>
            <a:r>
              <a:rPr lang="en-GB" sz="3200" i="1" dirty="0"/>
              <a:t>Child Criminal Exploitation, </a:t>
            </a:r>
          </a:p>
          <a:p>
            <a:pPr lvl="1"/>
            <a:r>
              <a:rPr lang="en-GB" sz="3200" i="1" dirty="0"/>
              <a:t>discrimination against LGBT and Trans young people</a:t>
            </a:r>
          </a:p>
          <a:p>
            <a:pPr lvl="1"/>
            <a:r>
              <a:rPr lang="en-GB" sz="3200" i="1" dirty="0"/>
              <a:t>Racism</a:t>
            </a:r>
          </a:p>
          <a:p>
            <a:pPr lvl="1"/>
            <a:r>
              <a:rPr lang="en-GB" sz="3200" i="1" dirty="0"/>
              <a:t>poverty</a:t>
            </a:r>
          </a:p>
          <a:p>
            <a:pPr marL="457200" lvl="1" indent="0">
              <a:buNone/>
            </a:pPr>
            <a:r>
              <a:rPr lang="en-GB" sz="3200" i="1" dirty="0"/>
              <a:t>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24</a:t>
            </a:fld>
            <a:endParaRPr lang="en-US" dirty="0"/>
          </a:p>
        </p:txBody>
      </p:sp>
    </p:spTree>
    <p:extLst>
      <p:ext uri="{BB962C8B-B14F-4D97-AF65-F5344CB8AC3E}">
        <p14:creationId xmlns:p14="http://schemas.microsoft.com/office/powerpoint/2010/main" val="3357754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192"/>
            <a:ext cx="10515600" cy="939339"/>
          </a:xfrm>
        </p:spPr>
        <p:txBody>
          <a:bodyPr>
            <a:noAutofit/>
          </a:bodyPr>
          <a:lstStyle/>
          <a:p>
            <a:r>
              <a:rPr lang="en-GB" sz="2000" b="1" dirty="0">
                <a:solidFill>
                  <a:srgbClr val="FF0000"/>
                </a:solidFill>
              </a:rPr>
              <a:t>Some of these issues are being addressed through the </a:t>
            </a:r>
            <a:br>
              <a:rPr lang="en-GB" sz="2000" b="1" dirty="0">
                <a:solidFill>
                  <a:srgbClr val="FF0000"/>
                </a:solidFill>
              </a:rPr>
            </a:br>
            <a:r>
              <a:rPr lang="en-GB" sz="2000" b="1" dirty="0">
                <a:solidFill>
                  <a:srgbClr val="FF0000"/>
                </a:solidFill>
              </a:rPr>
              <a:t>Joint Sexual and Reproductive Health Strategy for North East London (2024 – 2029) </a:t>
            </a:r>
            <a:br>
              <a:rPr lang="en-GB" sz="2000" b="1" dirty="0">
                <a:solidFill>
                  <a:srgbClr val="FF0000"/>
                </a:solidFill>
              </a:rPr>
            </a:br>
            <a:endParaRPr lang="en-GB" sz="2000" b="1" dirty="0">
              <a:solidFill>
                <a:srgbClr val="FF0000"/>
              </a:solidFill>
            </a:endParaRPr>
          </a:p>
        </p:txBody>
      </p:sp>
      <p:sp>
        <p:nvSpPr>
          <p:cNvPr id="3" name="Content Placeholder 2"/>
          <p:cNvSpPr>
            <a:spLocks noGrp="1"/>
          </p:cNvSpPr>
          <p:nvPr>
            <p:ph idx="1"/>
          </p:nvPr>
        </p:nvSpPr>
        <p:spPr>
          <a:xfrm>
            <a:off x="838200" y="839586"/>
            <a:ext cx="10515600" cy="5337378"/>
          </a:xfrm>
        </p:spPr>
        <p:txBody>
          <a:bodyPr>
            <a:normAutofit fontScale="55000" lnSpcReduction="20000"/>
          </a:bodyPr>
          <a:lstStyle/>
          <a:p>
            <a:pPr marL="0" indent="0">
              <a:buNone/>
            </a:pPr>
            <a:endParaRPr lang="en-GB" dirty="0"/>
          </a:p>
          <a:p>
            <a:pPr marL="0" indent="0">
              <a:buNone/>
            </a:pPr>
            <a:r>
              <a:rPr lang="en-GB" sz="2900" dirty="0"/>
              <a:t>High-level five-year goals for SRH have been agreed for the NEL system including :</a:t>
            </a:r>
          </a:p>
          <a:p>
            <a:pPr marL="0" indent="0">
              <a:buNone/>
            </a:pPr>
            <a:r>
              <a:rPr lang="en-GB" sz="2900" dirty="0"/>
              <a:t> </a:t>
            </a:r>
          </a:p>
          <a:p>
            <a:r>
              <a:rPr lang="en-GB" sz="2900" dirty="0"/>
              <a:t>Reverse the trend of increasing STI diagnoses by preventing and reducing the onward transmission of STIs </a:t>
            </a:r>
          </a:p>
          <a:p>
            <a:r>
              <a:rPr lang="en-GB" sz="2900" dirty="0"/>
              <a:t>Increase knowledge and choice around reproductive health for NEL residents, with increased uptake of the most reliable forms of contraception, especially LARC </a:t>
            </a:r>
          </a:p>
          <a:p>
            <a:r>
              <a:rPr lang="en-GB" sz="2900" dirty="0"/>
              <a:t>Reduce the number of unplanned and teenage conceptions. </a:t>
            </a:r>
          </a:p>
          <a:p>
            <a:r>
              <a:rPr lang="en-GB" sz="2900" dirty="0"/>
              <a:t>Reduce the number of abortions and repeat abortions, learning from the </a:t>
            </a:r>
            <a:r>
              <a:rPr lang="en-GB" sz="2900" b="1" dirty="0"/>
              <a:t>Tower Hamlets model</a:t>
            </a:r>
            <a:r>
              <a:rPr lang="en-GB" sz="2900" dirty="0"/>
              <a:t>. </a:t>
            </a:r>
          </a:p>
          <a:p>
            <a:r>
              <a:rPr lang="en-GB" sz="2900" dirty="0"/>
              <a:t>Reduce demographic inequities in sexual health activity and outcomes where they are known or identified in the future. </a:t>
            </a:r>
          </a:p>
          <a:p>
            <a:r>
              <a:rPr lang="en-GB" sz="2900" dirty="0"/>
              <a:t>Ensure that principles of ‘Universal </a:t>
            </a:r>
            <a:r>
              <a:rPr lang="en-GB" sz="2900" dirty="0" err="1"/>
              <a:t>Proportionalism</a:t>
            </a:r>
            <a:r>
              <a:rPr lang="en-GB" sz="2900" dirty="0"/>
              <a:t>’ run through all of our work on SRH over the next five years, prioritising our most vulnerable and high risk residents wherever possible. </a:t>
            </a:r>
          </a:p>
          <a:p>
            <a:r>
              <a:rPr lang="en-GB" sz="2900" dirty="0"/>
              <a:t>Overall incidence of STI diagnoses has increased year-on-year in NEL boroughs following the </a:t>
            </a:r>
            <a:r>
              <a:rPr lang="en-GB" sz="2900" dirty="0" err="1"/>
              <a:t>Covid</a:t>
            </a:r>
            <a:r>
              <a:rPr lang="en-GB" sz="2900" dirty="0"/>
              <a:t> pandemic, with most cases seen in residents aged under 25 years. This strategy calls for a renewed focus on STI prevention across the whole NEL system of providers – especially gonorrhoea and syphilis among GBMSM and C&amp;G among under 25s – with emphasis on increasing use of condoms, enhancing Partner Notification (PN) and increased levels of repeat STI screening for high-risk groups at a regional level in line with BASHH guidance </a:t>
            </a:r>
          </a:p>
          <a:p>
            <a:r>
              <a:rPr lang="en-GB" sz="2900" dirty="0"/>
              <a:t>Teenage conceptions, often unplanned, can have long-term negative consequences for young women and society as a whole, with many (33%) resulting in termination. The partnership between specialist sexual health services and Termination of Pregnancy Services (</a:t>
            </a:r>
            <a:r>
              <a:rPr lang="en-GB" sz="2900" dirty="0" err="1"/>
              <a:t>ToPS</a:t>
            </a:r>
            <a:r>
              <a:rPr lang="en-GB" sz="2900" dirty="0"/>
              <a:t>) is therefore crucial. </a:t>
            </a:r>
            <a:r>
              <a:rPr lang="en-GB" sz="2900" b="1" dirty="0"/>
              <a:t>In Tower Hamlets, these services are already aligned in a Women’s Hub model, and the data shows that this has had a positive impact on outcomes</a:t>
            </a:r>
            <a:r>
              <a:rPr lang="en-GB" sz="2900" dirty="0"/>
              <a:t>: in 2021, the legal abortion rates in Tower Hamlets were 41% lower than NEL average. All partners behind this strategy are therefore committed to replicating the Tower Hamlet’s model across NEL as part of the nation-wide roll-out of Women’s Hubs2.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3676161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000" b="1" dirty="0">
                <a:solidFill>
                  <a:srgbClr val="FF0000"/>
                </a:solidFill>
              </a:rPr>
              <a:t>Looked After Children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26</a:t>
            </a:fld>
            <a:endParaRPr lang="en-US" dirty="0"/>
          </a:p>
        </p:txBody>
      </p:sp>
    </p:spTree>
    <p:extLst>
      <p:ext uri="{BB962C8B-B14F-4D97-AF65-F5344CB8AC3E}">
        <p14:creationId xmlns:p14="http://schemas.microsoft.com/office/powerpoint/2010/main" val="2335372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3471"/>
          </a:xfrm>
        </p:spPr>
        <p:txBody>
          <a:bodyPr>
            <a:normAutofit/>
          </a:bodyPr>
          <a:lstStyle/>
          <a:p>
            <a:r>
              <a:rPr lang="en-GB" sz="2800" b="1" dirty="0">
                <a:solidFill>
                  <a:srgbClr val="FF0000"/>
                </a:solidFill>
                <a:latin typeface="+mn-lt"/>
              </a:rPr>
              <a:t>LAC National picture: </a:t>
            </a:r>
            <a:r>
              <a:rPr lang="en-GB" sz="2800" b="1" dirty="0" err="1">
                <a:solidFill>
                  <a:srgbClr val="FF0000"/>
                </a:solidFill>
                <a:latin typeface="+mn-lt"/>
              </a:rPr>
              <a:t>DfE</a:t>
            </a:r>
            <a:r>
              <a:rPr lang="en-GB" sz="2800" b="1" dirty="0">
                <a:solidFill>
                  <a:srgbClr val="FF0000"/>
                </a:solidFill>
                <a:latin typeface="+mn-lt"/>
              </a:rPr>
              <a:t> : Children Looked after in England 2023 </a:t>
            </a:r>
            <a:br>
              <a:rPr lang="en-GB" sz="2800" b="1" dirty="0">
                <a:solidFill>
                  <a:srgbClr val="FF0000"/>
                </a:solidFill>
                <a:latin typeface="+mn-lt"/>
              </a:rPr>
            </a:br>
            <a:endParaRPr lang="en-GB" sz="2800" b="1" dirty="0">
              <a:solidFill>
                <a:srgbClr val="FF0000"/>
              </a:solidFill>
              <a:latin typeface="+mn-lt"/>
            </a:endParaRPr>
          </a:p>
        </p:txBody>
      </p:sp>
      <p:sp>
        <p:nvSpPr>
          <p:cNvPr id="3" name="Content Placeholder 2"/>
          <p:cNvSpPr>
            <a:spLocks noGrp="1"/>
          </p:cNvSpPr>
          <p:nvPr>
            <p:ph idx="1"/>
          </p:nvPr>
        </p:nvSpPr>
        <p:spPr>
          <a:xfrm>
            <a:off x="838200" y="1155469"/>
            <a:ext cx="10515600" cy="5021494"/>
          </a:xfrm>
        </p:spPr>
        <p:txBody>
          <a:bodyPr>
            <a:normAutofit fontScale="92500" lnSpcReduction="10000"/>
          </a:bodyPr>
          <a:lstStyle/>
          <a:p>
            <a:pPr marL="0" indent="0">
              <a:buNone/>
            </a:pPr>
            <a:r>
              <a:rPr lang="en-GB" dirty="0"/>
              <a:t>Numbers LAC entry to and exit from Care have increased –</a:t>
            </a:r>
          </a:p>
          <a:p>
            <a:pPr lvl="1"/>
            <a:r>
              <a:rPr lang="en-GB" dirty="0"/>
              <a:t>the number of CLA starting during the year has increased by 6% - to 33,000 </a:t>
            </a:r>
          </a:p>
          <a:p>
            <a:pPr lvl="1"/>
            <a:r>
              <a:rPr lang="en-GB" dirty="0"/>
              <a:t>and the number of CLA ceasing during the year increased by 5% - to 31,680</a:t>
            </a:r>
          </a:p>
          <a:p>
            <a:pPr marL="0" indent="0">
              <a:buNone/>
            </a:pPr>
            <a:endParaRPr lang="en-GB" dirty="0"/>
          </a:p>
          <a:p>
            <a:pPr marL="0" indent="0">
              <a:buNone/>
            </a:pPr>
            <a:r>
              <a:rPr lang="en-GB" dirty="0"/>
              <a:t>Many of the changes explained by the large increase in unaccompanied asylum-seeking children (UASC). </a:t>
            </a:r>
          </a:p>
          <a:p>
            <a:pPr lvl="1"/>
            <a:r>
              <a:rPr lang="en-GB" dirty="0"/>
              <a:t>UASC have increased by 29%, following the 37% increase seen last year. </a:t>
            </a:r>
          </a:p>
          <a:p>
            <a:pPr lvl="1"/>
            <a:r>
              <a:rPr lang="en-GB" dirty="0"/>
              <a:t>they are a distinct cohort with specific characteristics: generally male, aged 16+ years.</a:t>
            </a:r>
          </a:p>
          <a:p>
            <a:pPr marL="0" indent="0">
              <a:buNone/>
            </a:pPr>
            <a:r>
              <a:rPr lang="en-GB" dirty="0"/>
              <a:t>Nuffield Family Justice Observatory 2023 </a:t>
            </a:r>
          </a:p>
          <a:p>
            <a:pPr marL="0" indent="0">
              <a:buNone/>
            </a:pPr>
            <a:r>
              <a:rPr lang="en-GB" dirty="0"/>
              <a:t>‘</a:t>
            </a:r>
            <a:r>
              <a:rPr lang="en-GB" i="1" dirty="0"/>
              <a:t>Using data combined across the 5 years, White children account for 78% of children in care proceedings. Children from Mixed or multiple ethnic groups were the second most frequently reported group at around 11% of children</a:t>
            </a:r>
            <a:r>
              <a:rPr lang="en-GB" dirty="0"/>
              <a:t>’</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27</a:t>
            </a:fld>
            <a:endParaRPr lang="en-US" dirty="0"/>
          </a:p>
        </p:txBody>
      </p:sp>
    </p:spTree>
    <p:extLst>
      <p:ext uri="{BB962C8B-B14F-4D97-AF65-F5344CB8AC3E}">
        <p14:creationId xmlns:p14="http://schemas.microsoft.com/office/powerpoint/2010/main" val="2914372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The Havering Context </a:t>
            </a:r>
          </a:p>
        </p:txBody>
      </p:sp>
      <p:sp>
        <p:nvSpPr>
          <p:cNvPr id="3" name="Content Placeholder 2"/>
          <p:cNvSpPr>
            <a:spLocks noGrp="1"/>
          </p:cNvSpPr>
          <p:nvPr>
            <p:ph idx="1"/>
          </p:nvPr>
        </p:nvSpPr>
        <p:spPr>
          <a:xfrm>
            <a:off x="838200" y="1471353"/>
            <a:ext cx="10515600" cy="4705610"/>
          </a:xfrm>
        </p:spPr>
        <p:txBody>
          <a:bodyPr>
            <a:normAutofit fontScale="85000" lnSpcReduction="20000"/>
          </a:bodyPr>
          <a:lstStyle/>
          <a:p>
            <a:r>
              <a:rPr lang="en-GB" dirty="0"/>
              <a:t>The ‘Cocoon’ is celebrated: essential place for LAC: to be maintained and supported  </a:t>
            </a:r>
          </a:p>
          <a:p>
            <a:r>
              <a:rPr lang="en-GB" dirty="0"/>
              <a:t>Mental Health Nurse and LAC nurses to continue to attend Cocoon: this could be developed to include GP and sexual health advisor attendance</a:t>
            </a:r>
          </a:p>
          <a:p>
            <a:r>
              <a:rPr lang="en-GB" dirty="0"/>
              <a:t>LAC ask for consistency of relationships in school and placement: LAC nurses / those who do LAC health review assessment try to maintain consistency so the young person gets to know the nurse. </a:t>
            </a:r>
          </a:p>
          <a:p>
            <a:r>
              <a:rPr lang="en-GB" dirty="0"/>
              <a:t>The LAC Nurse team has had a low turnaround of staff: this is to be commended as it creates consistency and facilitates relationship building </a:t>
            </a:r>
          </a:p>
          <a:p>
            <a:r>
              <a:rPr lang="en-GB" dirty="0"/>
              <a:t>LAC nurses would benefit from seeing  information of content from SDQ: (strengths and difficulties questionnaire) done by LA (about 80% of LAC children do the SDQ with school and foster careers). </a:t>
            </a:r>
          </a:p>
          <a:p>
            <a:r>
              <a:rPr lang="en-GB" dirty="0"/>
              <a:t>Half of LAC live in borough and half out of borough accommodation: means there is constant need for continued communication across boroughs </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28</a:t>
            </a:fld>
            <a:endParaRPr lang="en-US" dirty="0"/>
          </a:p>
        </p:txBody>
      </p:sp>
    </p:spTree>
    <p:extLst>
      <p:ext uri="{BB962C8B-B14F-4D97-AF65-F5344CB8AC3E}">
        <p14:creationId xmlns:p14="http://schemas.microsoft.com/office/powerpoint/2010/main" val="2587251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000" b="1" dirty="0">
                <a:solidFill>
                  <a:srgbClr val="FF0000"/>
                </a:solidFill>
              </a:rPr>
              <a:t>Generic themes from scrutiny of sexual and mental health provision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29</a:t>
            </a:fld>
            <a:endParaRPr lang="en-US" dirty="0"/>
          </a:p>
        </p:txBody>
      </p:sp>
    </p:spTree>
    <p:extLst>
      <p:ext uri="{BB962C8B-B14F-4D97-AF65-F5344CB8AC3E}">
        <p14:creationId xmlns:p14="http://schemas.microsoft.com/office/powerpoint/2010/main" val="121703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825" y="140681"/>
            <a:ext cx="10515600" cy="1325563"/>
          </a:xfrm>
        </p:spPr>
        <p:txBody>
          <a:bodyPr>
            <a:normAutofit/>
          </a:bodyPr>
          <a:lstStyle/>
          <a:p>
            <a:pPr algn="ctr"/>
            <a:r>
              <a:rPr lang="en-GB" sz="3200" b="1" dirty="0">
                <a:solidFill>
                  <a:srgbClr val="FF0000"/>
                </a:solidFill>
                <a:latin typeface="+mn-lt"/>
              </a:rPr>
              <a:t>Young People and mental health: the national context: </a:t>
            </a:r>
            <a:br>
              <a:rPr lang="en-GB" sz="3200" b="1" dirty="0">
                <a:solidFill>
                  <a:srgbClr val="FF0000"/>
                </a:solidFill>
                <a:latin typeface="+mn-lt"/>
              </a:rPr>
            </a:br>
            <a:r>
              <a:rPr lang="en-GB" sz="3200" b="1" dirty="0">
                <a:solidFill>
                  <a:srgbClr val="FF0000"/>
                </a:solidFill>
                <a:latin typeface="+mn-lt"/>
              </a:rPr>
              <a:t>Young Minds accessed 2023</a:t>
            </a:r>
          </a:p>
        </p:txBody>
      </p:sp>
      <p:sp>
        <p:nvSpPr>
          <p:cNvPr id="3" name="Content Placeholder 2"/>
          <p:cNvSpPr>
            <a:spLocks noGrp="1"/>
          </p:cNvSpPr>
          <p:nvPr>
            <p:ph idx="1"/>
          </p:nvPr>
        </p:nvSpPr>
        <p:spPr>
          <a:xfrm>
            <a:off x="838200" y="1512916"/>
            <a:ext cx="10515600" cy="4664047"/>
          </a:xfrm>
        </p:spPr>
        <p:txBody>
          <a:bodyPr>
            <a:normAutofit lnSpcReduction="10000"/>
          </a:bodyPr>
          <a:lstStyle/>
          <a:p>
            <a:r>
              <a:rPr lang="en-GB" dirty="0"/>
              <a:t>Under 18s referred to </a:t>
            </a:r>
            <a:r>
              <a:rPr lang="en-GB" u="sng" dirty="0">
                <a:hlinkClick r:id="rId2" tooltip="Guide to CAMHS"/>
              </a:rPr>
              <a:t>Child and Adolescent Mental Health Services (CAMHS)</a:t>
            </a:r>
            <a:r>
              <a:rPr lang="en-GB" dirty="0"/>
              <a:t>  </a:t>
            </a:r>
            <a:r>
              <a:rPr lang="en-GB" b="1" dirty="0"/>
              <a:t>risen by 53% since 2019</a:t>
            </a:r>
            <a:r>
              <a:rPr lang="en-GB" dirty="0"/>
              <a:t>, escalating to over 1.2 million in 2022, (</a:t>
            </a:r>
            <a:r>
              <a:rPr lang="en-GB" u="sng" dirty="0">
                <a:hlinkClick r:id="rId3"/>
              </a:rPr>
              <a:t>data from NHS Digital</a:t>
            </a:r>
            <a:r>
              <a:rPr lang="en-GB" baseline="30000" dirty="0"/>
              <a:t>1)</a:t>
            </a:r>
            <a:endParaRPr lang="en-GB" dirty="0"/>
          </a:p>
          <a:p>
            <a:r>
              <a:rPr lang="en-GB" dirty="0"/>
              <a:t>Young people face a </a:t>
            </a:r>
            <a:r>
              <a:rPr lang="en-GB" b="1" dirty="0"/>
              <a:t>unique combination of challenges</a:t>
            </a:r>
            <a:r>
              <a:rPr lang="en-GB" dirty="0"/>
              <a:t>: consequences of the pandemic, the cost of living crisis and academic catch up, taking a toll on their mental health. </a:t>
            </a:r>
          </a:p>
          <a:p>
            <a:r>
              <a:rPr lang="en-GB" dirty="0"/>
              <a:t>Over half (53%) of young people told Young Minds that </a:t>
            </a:r>
            <a:r>
              <a:rPr lang="en-GB" u="sng" dirty="0">
                <a:hlinkClick r:id="rId4" tooltip="Money and mental health"/>
              </a:rPr>
              <a:t>worries about money</a:t>
            </a:r>
            <a:r>
              <a:rPr lang="en-GB" dirty="0"/>
              <a:t> were impacting their mental health, and over a quarter (28%) are still feeling the </a:t>
            </a:r>
            <a:r>
              <a:rPr lang="en-GB" u="sng" dirty="0">
                <a:hlinkClick r:id="rId5" tooltip="Coronavirus and mental health"/>
              </a:rPr>
              <a:t>impact of the pandemic</a:t>
            </a:r>
            <a:r>
              <a:rPr lang="en-GB" dirty="0"/>
              <a:t>.</a:t>
            </a:r>
            <a:endParaRPr lang="en-GB" baseline="30000" dirty="0"/>
          </a:p>
          <a:p>
            <a:r>
              <a:rPr lang="en-GB" dirty="0"/>
              <a:t>The lack of any </a:t>
            </a:r>
            <a:r>
              <a:rPr lang="en-GB" b="1" dirty="0"/>
              <a:t>concrete mental health workforce planning </a:t>
            </a:r>
            <a:r>
              <a:rPr lang="en-GB" dirty="0"/>
              <a:t>means waiting lists in much of the country are longer than two years.</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553195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Relationship based support </a:t>
            </a:r>
          </a:p>
        </p:txBody>
      </p:sp>
      <p:sp>
        <p:nvSpPr>
          <p:cNvPr id="3" name="Content Placeholder 2"/>
          <p:cNvSpPr>
            <a:spLocks noGrp="1"/>
          </p:cNvSpPr>
          <p:nvPr>
            <p:ph idx="1"/>
          </p:nvPr>
        </p:nvSpPr>
        <p:spPr>
          <a:xfrm>
            <a:off x="838200" y="1571105"/>
            <a:ext cx="10515600" cy="4605858"/>
          </a:xfrm>
        </p:spPr>
        <p:txBody>
          <a:bodyPr>
            <a:normAutofit/>
          </a:bodyPr>
          <a:lstStyle/>
          <a:p>
            <a:pPr marL="0" indent="0">
              <a:buNone/>
            </a:pPr>
            <a:r>
              <a:rPr lang="en-GB" dirty="0"/>
              <a:t>Interviews for this scrutiny reiterate the importance of relationships between practitioners in multi agency contexts and between practitioners and children and young people </a:t>
            </a:r>
          </a:p>
          <a:p>
            <a:pPr marL="0" indent="0">
              <a:buNone/>
            </a:pPr>
            <a:r>
              <a:rPr lang="en-GB" dirty="0"/>
              <a:t>Interviewees suggested : </a:t>
            </a:r>
          </a:p>
          <a:p>
            <a:r>
              <a:rPr lang="en-GB" dirty="0"/>
              <a:t>Targeted multi agency networking opportunities: </a:t>
            </a:r>
          </a:p>
          <a:p>
            <a:r>
              <a:rPr lang="en-GB" dirty="0"/>
              <a:t>Creating spaces for multi-agency teams to be co-located: </a:t>
            </a:r>
          </a:p>
          <a:p>
            <a:r>
              <a:rPr lang="en-GB" dirty="0"/>
              <a:t>mental and sexual health services integrated into other services as primary prevention; </a:t>
            </a:r>
          </a:p>
          <a:p>
            <a:r>
              <a:rPr lang="en-GB" dirty="0"/>
              <a:t>GPs working with PSHE; having a clinic in schools </a:t>
            </a:r>
          </a:p>
          <a:p>
            <a:pPr marL="0" indent="0">
              <a:buNone/>
            </a:pPr>
            <a:endParaRPr lang="en-GB" dirty="0"/>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30</a:t>
            </a:fld>
            <a:endParaRPr lang="en-US" dirty="0"/>
          </a:p>
        </p:txBody>
      </p:sp>
    </p:spTree>
    <p:extLst>
      <p:ext uri="{BB962C8B-B14F-4D97-AF65-F5344CB8AC3E}">
        <p14:creationId xmlns:p14="http://schemas.microsoft.com/office/powerpoint/2010/main" val="2654282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a:solidFill>
                  <a:srgbClr val="FF0000"/>
                </a:solidFill>
              </a:rPr>
              <a:t>Information sharing</a:t>
            </a:r>
          </a:p>
        </p:txBody>
      </p:sp>
      <p:sp>
        <p:nvSpPr>
          <p:cNvPr id="3" name="Content Placeholder 2"/>
          <p:cNvSpPr>
            <a:spLocks noGrp="1"/>
          </p:cNvSpPr>
          <p:nvPr>
            <p:ph idx="1"/>
          </p:nvPr>
        </p:nvSpPr>
        <p:spPr>
          <a:xfrm>
            <a:off x="838200" y="1404851"/>
            <a:ext cx="10515600" cy="4772112"/>
          </a:xfrm>
        </p:spPr>
        <p:txBody>
          <a:bodyPr>
            <a:normAutofit fontScale="85000" lnSpcReduction="20000"/>
          </a:bodyPr>
          <a:lstStyle/>
          <a:p>
            <a:r>
              <a:rPr lang="en-GB" dirty="0"/>
              <a:t>Speed dating events: highlight what each agency is doing. Helps improve evidence base. </a:t>
            </a:r>
          </a:p>
          <a:p>
            <a:pPr marL="0" indent="0">
              <a:buNone/>
            </a:pPr>
            <a:endParaRPr lang="en-GB" dirty="0"/>
          </a:p>
          <a:p>
            <a:r>
              <a:rPr lang="en-GB" dirty="0"/>
              <a:t>Multi agency working: </a:t>
            </a:r>
          </a:p>
          <a:p>
            <a:pPr lvl="1"/>
            <a:r>
              <a:rPr lang="en-GB" dirty="0"/>
              <a:t>Best e.g. is work on obesity reduction through whole school approach and community intervention: draw on this for example to follow re mental and sexual health</a:t>
            </a:r>
          </a:p>
          <a:p>
            <a:pPr marL="457200" lvl="1" indent="0">
              <a:buNone/>
            </a:pPr>
            <a:endParaRPr lang="en-GB" dirty="0"/>
          </a:p>
          <a:p>
            <a:r>
              <a:rPr lang="en-GB" dirty="0"/>
              <a:t>Need to advance </a:t>
            </a:r>
            <a:r>
              <a:rPr lang="en-GB" i="1" dirty="0"/>
              <a:t>multi agency decision making </a:t>
            </a:r>
            <a:r>
              <a:rPr lang="en-GB" dirty="0"/>
              <a:t>about where a child placed. Jointly assuring ourselves of the placement  </a:t>
            </a:r>
          </a:p>
          <a:p>
            <a:pPr marL="0" indent="0">
              <a:buNone/>
            </a:pPr>
            <a:r>
              <a:rPr lang="en-GB" dirty="0"/>
              <a:t> </a:t>
            </a:r>
          </a:p>
          <a:p>
            <a:r>
              <a:rPr lang="en-GB" i="1" dirty="0"/>
              <a:t>ICB to ICB communication</a:t>
            </a:r>
            <a:r>
              <a:rPr lang="en-GB" dirty="0"/>
              <a:t>: checking if the placement for a young person is the right one with the right resources: Often done in an emergency without health matching the provision with needs. This becomes more complicated when instigated by other ICBs outside NELFT. </a:t>
            </a:r>
          </a:p>
          <a:p>
            <a:endParaRPr lang="en-GB" i="1" dirty="0">
              <a:solidFill>
                <a:srgbClr val="FF0000"/>
              </a:solidFill>
            </a:endParaRP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31</a:t>
            </a:fld>
            <a:endParaRPr lang="en-US" dirty="0"/>
          </a:p>
        </p:txBody>
      </p:sp>
    </p:spTree>
    <p:extLst>
      <p:ext uri="{BB962C8B-B14F-4D97-AF65-F5344CB8AC3E}">
        <p14:creationId xmlns:p14="http://schemas.microsoft.com/office/powerpoint/2010/main" val="2337390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000" b="1" dirty="0">
                <a:solidFill>
                  <a:srgbClr val="FF0000"/>
                </a:solidFill>
              </a:rPr>
              <a:t>Young People’s Voices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32</a:t>
            </a:fld>
            <a:endParaRPr lang="en-US" dirty="0"/>
          </a:p>
        </p:txBody>
      </p:sp>
    </p:spTree>
    <p:extLst>
      <p:ext uri="{BB962C8B-B14F-4D97-AF65-F5344CB8AC3E}">
        <p14:creationId xmlns:p14="http://schemas.microsoft.com/office/powerpoint/2010/main" val="3208916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5159"/>
          </a:xfrm>
        </p:spPr>
        <p:txBody>
          <a:bodyPr>
            <a:normAutofit fontScale="90000"/>
          </a:bodyPr>
          <a:lstStyle/>
          <a:p>
            <a:pPr algn="ctr"/>
            <a:r>
              <a:rPr lang="en-GB" sz="3200" b="1" dirty="0">
                <a:solidFill>
                  <a:srgbClr val="FF0000"/>
                </a:solidFill>
                <a:latin typeface="+mn-lt"/>
              </a:rPr>
              <a:t>Young People’s Voices : Sexual and mental health issues </a:t>
            </a:r>
            <a:br>
              <a:rPr lang="en-GB" sz="3200" b="1" dirty="0">
                <a:solidFill>
                  <a:srgbClr val="FF0000"/>
                </a:solidFill>
                <a:latin typeface="+mn-lt"/>
              </a:rPr>
            </a:br>
            <a:r>
              <a:rPr lang="en-GB" sz="3200" b="1" i="1" dirty="0">
                <a:solidFill>
                  <a:srgbClr val="FF0000"/>
                </a:solidFill>
                <a:latin typeface="+mn-lt"/>
              </a:rPr>
              <a:t>N.B. Thanks to the Havering Safeguarding Young Advisors  </a:t>
            </a:r>
          </a:p>
        </p:txBody>
      </p:sp>
      <p:sp>
        <p:nvSpPr>
          <p:cNvPr id="3" name="Content Placeholder 2"/>
          <p:cNvSpPr>
            <a:spLocks noGrp="1"/>
          </p:cNvSpPr>
          <p:nvPr>
            <p:ph idx="1"/>
          </p:nvPr>
        </p:nvSpPr>
        <p:spPr>
          <a:xfrm>
            <a:off x="838200" y="1379913"/>
            <a:ext cx="10515600" cy="4797050"/>
          </a:xfrm>
        </p:spPr>
        <p:txBody>
          <a:bodyPr>
            <a:normAutofit fontScale="62500" lnSpcReduction="20000"/>
          </a:bodyPr>
          <a:lstStyle/>
          <a:p>
            <a:r>
              <a:rPr lang="en-GB" dirty="0"/>
              <a:t>Personal hygiene : Sanitary products (free sanitary products) </a:t>
            </a:r>
            <a:r>
              <a:rPr lang="en-GB" i="1" dirty="0"/>
              <a:t>‘having like a food bank for personal hygiene stuff – when I have a limited budget food takes priority’. Having Well-being care packages.</a:t>
            </a:r>
            <a:endParaRPr lang="en-GB" dirty="0"/>
          </a:p>
          <a:p>
            <a:pPr lvl="0"/>
            <a:r>
              <a:rPr lang="en-GB" dirty="0"/>
              <a:t>Sexual Health: need more young person friendly outlets to provide sexual health advice, condoms etc.  </a:t>
            </a:r>
          </a:p>
          <a:p>
            <a:pPr lvl="0"/>
            <a:r>
              <a:rPr lang="en-GB" dirty="0"/>
              <a:t>Young person friendly information on what happens when you have a sexual health test – some young people expressed anxiety of not knowing what would happen, with some telling of ‘horror stories’ they had heard</a:t>
            </a:r>
          </a:p>
          <a:p>
            <a:pPr lvl="0"/>
            <a:r>
              <a:rPr lang="en-GB" dirty="0"/>
              <a:t>Taking us to the doctors </a:t>
            </a:r>
            <a:r>
              <a:rPr lang="en-GB" i="1" dirty="0"/>
              <a:t>‘Living with a foster carer means that they help us with this, but it is hard to get an appointment and sometimes we don’t bother saying anything because we know that by the time we get an appointment the problem would have probably gone or got worse</a:t>
            </a:r>
            <a:r>
              <a:rPr lang="en-GB" dirty="0"/>
              <a:t>’.  </a:t>
            </a:r>
          </a:p>
          <a:p>
            <a:pPr lvl="0"/>
            <a:r>
              <a:rPr lang="en-GB" dirty="0"/>
              <a:t>Our older young people shared that ‘</a:t>
            </a:r>
            <a:r>
              <a:rPr lang="en-GB" i="1" dirty="0"/>
              <a:t>it can often take a lot of mental energy to make any appointment, and when you’re not in a good place, I don’t have the energy.</a:t>
            </a:r>
            <a:r>
              <a:rPr lang="en-GB" dirty="0"/>
              <a:t> </a:t>
            </a:r>
          </a:p>
          <a:p>
            <a:pPr lvl="0"/>
            <a:r>
              <a:rPr lang="en-GB" dirty="0"/>
              <a:t>Another young person shared how prioritising video calls to care leavers would be useful.</a:t>
            </a:r>
          </a:p>
          <a:p>
            <a:pPr lvl="0"/>
            <a:r>
              <a:rPr lang="en-GB" dirty="0"/>
              <a:t>Relationship with others: </a:t>
            </a:r>
            <a:r>
              <a:rPr lang="en-GB" i="1" dirty="0"/>
              <a:t>‘you know when I called you after my blood test because I just needed to talk to someone about it …. That’s what everyone needs, someone to talk to.  For Care Leavers we often have no-one to be our cheer leader, our workers are often not available in that moment, and may not find a call about a blood test important’.</a:t>
            </a:r>
          </a:p>
          <a:p>
            <a:pPr lvl="0"/>
            <a:r>
              <a:rPr lang="en-GB" dirty="0"/>
              <a:t>Stopping Bullying, including online bullying. </a:t>
            </a:r>
            <a:r>
              <a:rPr lang="en-GB" i="1" dirty="0"/>
              <a:t>‘we all know the things to do if we’re being bullied online, stay off Social Media and that, but it’s hard and it doesn’t make it go away’</a:t>
            </a:r>
            <a:r>
              <a:rPr lang="en-GB" dirty="0"/>
              <a:t>.</a:t>
            </a:r>
          </a:p>
          <a:p>
            <a:pPr lvl="0"/>
            <a:r>
              <a:rPr lang="en-GB" dirty="0"/>
              <a:t>We want Self Defence courses</a:t>
            </a:r>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33</a:t>
            </a:fld>
            <a:endParaRPr lang="en-US" dirty="0"/>
          </a:p>
        </p:txBody>
      </p:sp>
    </p:spTree>
    <p:extLst>
      <p:ext uri="{BB962C8B-B14F-4D97-AF65-F5344CB8AC3E}">
        <p14:creationId xmlns:p14="http://schemas.microsoft.com/office/powerpoint/2010/main" val="4207087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78" y="307571"/>
            <a:ext cx="10963102" cy="698270"/>
          </a:xfrm>
        </p:spPr>
        <p:txBody>
          <a:bodyPr>
            <a:normAutofit fontScale="90000"/>
          </a:bodyPr>
          <a:lstStyle/>
          <a:p>
            <a:pPr algn="ctr"/>
            <a:r>
              <a:rPr lang="en-GB" sz="2800" b="1" dirty="0">
                <a:solidFill>
                  <a:srgbClr val="FF0000"/>
                </a:solidFill>
              </a:rPr>
              <a:t>Qualitative data from Young Safeguarding Advisors: young people and sexual health</a:t>
            </a:r>
          </a:p>
        </p:txBody>
      </p:sp>
      <p:sp>
        <p:nvSpPr>
          <p:cNvPr id="3" name="Content Placeholder 2"/>
          <p:cNvSpPr>
            <a:spLocks noGrp="1"/>
          </p:cNvSpPr>
          <p:nvPr>
            <p:ph idx="1"/>
          </p:nvPr>
        </p:nvSpPr>
        <p:spPr>
          <a:xfrm>
            <a:off x="838200" y="1055717"/>
            <a:ext cx="10515600" cy="5121246"/>
          </a:xfrm>
        </p:spPr>
        <p:txBody>
          <a:bodyPr>
            <a:normAutofit/>
          </a:bodyPr>
          <a:lstStyle/>
          <a:p>
            <a:pPr marL="0" indent="0">
              <a:buNone/>
            </a:pPr>
            <a:r>
              <a:rPr lang="en-GB" sz="1800" b="1" dirty="0"/>
              <a:t>Feedback from  young safeguarding advisors …</a:t>
            </a:r>
          </a:p>
          <a:p>
            <a:r>
              <a:rPr lang="en-GB" sz="1800" b="1" dirty="0"/>
              <a:t>Essential need for local sexual health service</a:t>
            </a:r>
            <a:r>
              <a:rPr lang="en-GB" sz="1800" dirty="0"/>
              <a:t>: we need more than one venue, need something on Harold Hill and Romford: young people may not be able to travel, may not want to explain to parents where they are going. </a:t>
            </a:r>
          </a:p>
          <a:p>
            <a:r>
              <a:rPr lang="en-GB" sz="1800" b="1" dirty="0"/>
              <a:t>It Needs to be trauma informed </a:t>
            </a:r>
            <a:r>
              <a:rPr lang="en-GB" sz="1800" dirty="0"/>
              <a:t>and sensitive to sexual health problems emerging from sexual and criminal exploitation</a:t>
            </a:r>
          </a:p>
          <a:p>
            <a:r>
              <a:rPr lang="en-GB" sz="1800" b="1" dirty="0"/>
              <a:t>Relationships</a:t>
            </a:r>
            <a:r>
              <a:rPr lang="en-GB" sz="1800" dirty="0"/>
              <a:t> with people you know and can trust are important</a:t>
            </a:r>
          </a:p>
          <a:p>
            <a:r>
              <a:rPr lang="en-GB" sz="1800" dirty="0"/>
              <a:t>The previous </a:t>
            </a:r>
            <a:r>
              <a:rPr lang="en-GB" sz="1800" b="1" dirty="0"/>
              <a:t>‘drop in’  </a:t>
            </a:r>
            <a:r>
              <a:rPr lang="en-GB" sz="1800" dirty="0"/>
              <a:t>sexual health service in Queens Hospital before </a:t>
            </a:r>
            <a:r>
              <a:rPr lang="en-GB" sz="1800" dirty="0" err="1"/>
              <a:t>covid</a:t>
            </a:r>
            <a:r>
              <a:rPr lang="en-GB" sz="1800" dirty="0"/>
              <a:t> was popular  </a:t>
            </a:r>
          </a:p>
          <a:p>
            <a:r>
              <a:rPr lang="en-GB" sz="1800" dirty="0"/>
              <a:t>Is It possible to have an </a:t>
            </a:r>
            <a:r>
              <a:rPr lang="en-GB" sz="1800" b="1" dirty="0"/>
              <a:t>outreach bus </a:t>
            </a:r>
            <a:r>
              <a:rPr lang="en-GB" sz="1800" dirty="0"/>
              <a:t>for sexual health?</a:t>
            </a:r>
          </a:p>
          <a:p>
            <a:pPr marL="0" indent="0">
              <a:buNone/>
            </a:pPr>
            <a:endParaRPr lang="en-GB" sz="1400" dirty="0"/>
          </a:p>
          <a:p>
            <a:pPr marL="0" indent="0">
              <a:buNone/>
            </a:pPr>
            <a:r>
              <a:rPr lang="en-GB" b="1" dirty="0"/>
              <a:t>Essential themes are that services need to be local, relationship based, trauma informed involving youth participation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34</a:t>
            </a:fld>
            <a:endParaRPr lang="en-US" dirty="0"/>
          </a:p>
        </p:txBody>
      </p:sp>
    </p:spTree>
    <p:extLst>
      <p:ext uri="{BB962C8B-B14F-4D97-AF65-F5344CB8AC3E}">
        <p14:creationId xmlns:p14="http://schemas.microsoft.com/office/powerpoint/2010/main" val="2083454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Autofit/>
          </a:bodyPr>
          <a:lstStyle/>
          <a:p>
            <a:pPr algn="ctr"/>
            <a:r>
              <a:rPr lang="en-GB" sz="3200" b="1" dirty="0">
                <a:solidFill>
                  <a:srgbClr val="FF0000"/>
                </a:solidFill>
                <a:latin typeface="+mn-lt"/>
              </a:rPr>
              <a:t>Recommendations </a:t>
            </a:r>
            <a:br>
              <a:rPr lang="en-GB" sz="3200" b="1" dirty="0">
                <a:solidFill>
                  <a:srgbClr val="FF0000"/>
                </a:solidFill>
                <a:latin typeface="+mn-lt"/>
              </a:rPr>
            </a:br>
            <a:r>
              <a:rPr lang="en-GB" sz="3200" b="1" i="1" dirty="0">
                <a:solidFill>
                  <a:srgbClr val="FF0000"/>
                </a:solidFill>
                <a:latin typeface="+mn-lt"/>
              </a:rPr>
              <a:t>Blue sky’s thinking</a:t>
            </a:r>
          </a:p>
        </p:txBody>
      </p:sp>
      <p:sp>
        <p:nvSpPr>
          <p:cNvPr id="3" name="Content Placeholder 2"/>
          <p:cNvSpPr>
            <a:spLocks noGrp="1"/>
          </p:cNvSpPr>
          <p:nvPr>
            <p:ph idx="1"/>
          </p:nvPr>
        </p:nvSpPr>
        <p:spPr>
          <a:xfrm>
            <a:off x="838200" y="1338349"/>
            <a:ext cx="10515600" cy="4838614"/>
          </a:xfrm>
        </p:spPr>
        <p:txBody>
          <a:bodyPr>
            <a:normAutofit/>
          </a:bodyPr>
          <a:lstStyle/>
          <a:p>
            <a:r>
              <a:rPr lang="en-GB" dirty="0"/>
              <a:t>Having a room in schools for school nurses, youth workers, GPs, mental health and sexual health practitioners: </a:t>
            </a:r>
          </a:p>
          <a:p>
            <a:r>
              <a:rPr lang="en-GB" dirty="0"/>
              <a:t>What's </a:t>
            </a:r>
            <a:r>
              <a:rPr lang="en-GB" dirty="0" err="1"/>
              <a:t>Ap</a:t>
            </a:r>
            <a:r>
              <a:rPr lang="en-GB" dirty="0"/>
              <a:t> number for access to young people for mental and sexual health issues: advertise the number for young people to use. </a:t>
            </a:r>
          </a:p>
          <a:p>
            <a:r>
              <a:rPr lang="en-GB" dirty="0"/>
              <a:t>Sexual health service and mental health online: a lively active website with materials schools can access and use: posters and QR codes for further info on line about services</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2439481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4788"/>
          </a:xfrm>
        </p:spPr>
        <p:txBody>
          <a:bodyPr>
            <a:normAutofit fontScale="90000"/>
          </a:bodyPr>
          <a:lstStyle/>
          <a:p>
            <a:r>
              <a:rPr lang="en-GB" sz="3200" b="1" dirty="0">
                <a:solidFill>
                  <a:srgbClr val="FF0000"/>
                </a:solidFill>
              </a:rPr>
              <a:t>Comments in The Havering Well being survey 2023 (10 schools, year groups 8 and 9, 2,287 students) </a:t>
            </a:r>
            <a:br>
              <a:rPr lang="en-GB" sz="3200" b="1" dirty="0">
                <a:solidFill>
                  <a:srgbClr val="FF0000"/>
                </a:solidFill>
              </a:rPr>
            </a:br>
            <a:endParaRPr lang="en-GB" sz="3200" b="1" dirty="0">
              <a:solidFill>
                <a:srgbClr val="FF0000"/>
              </a:solidFill>
            </a:endParaRPr>
          </a:p>
        </p:txBody>
      </p:sp>
      <p:sp>
        <p:nvSpPr>
          <p:cNvPr id="3" name="Content Placeholder 2"/>
          <p:cNvSpPr>
            <a:spLocks noGrp="1"/>
          </p:cNvSpPr>
          <p:nvPr>
            <p:ph idx="1"/>
          </p:nvPr>
        </p:nvSpPr>
        <p:spPr>
          <a:xfrm>
            <a:off x="838200" y="1230284"/>
            <a:ext cx="10515600" cy="4946679"/>
          </a:xfrm>
        </p:spPr>
        <p:txBody>
          <a:bodyPr>
            <a:normAutofit/>
          </a:bodyPr>
          <a:lstStyle/>
          <a:p>
            <a:pPr marL="0" indent="0">
              <a:buNone/>
            </a:pPr>
            <a:r>
              <a:rPr lang="en-GB" sz="2000" dirty="0"/>
              <a:t>Between 20 and 25% had been sexually harassed </a:t>
            </a:r>
          </a:p>
          <a:p>
            <a:pPr marL="0" indent="0">
              <a:buNone/>
            </a:pPr>
            <a:r>
              <a:rPr lang="en-GB" sz="2000" dirty="0"/>
              <a:t>just over 30% felt that people being violent to each other was a problem in their area </a:t>
            </a:r>
          </a:p>
          <a:p>
            <a:pPr marL="0" indent="0">
              <a:buNone/>
            </a:pPr>
            <a:r>
              <a:rPr lang="en-GB" sz="2000" dirty="0"/>
              <a:t>48% gave lower scores about being happy at home</a:t>
            </a:r>
          </a:p>
          <a:p>
            <a:pPr marL="0" indent="0">
              <a:buNone/>
            </a:pPr>
            <a:r>
              <a:rPr lang="en-GB" sz="2000" dirty="0"/>
              <a:t>Just over 4% felt they were discriminated against because of their sexuality;  10% felt they were discriminated against because of their race, skin colour or where they were born ; 18.5% had experienced bullying </a:t>
            </a:r>
          </a:p>
          <a:p>
            <a:pPr marL="0" indent="0">
              <a:buNone/>
            </a:pPr>
            <a:r>
              <a:rPr lang="en-GB" sz="2000" dirty="0"/>
              <a:t>52% felt often, some of the time or occasionally lonely </a:t>
            </a:r>
          </a:p>
          <a:p>
            <a:pPr marL="0" indent="0">
              <a:buNone/>
            </a:pPr>
            <a:r>
              <a:rPr lang="en-GB" sz="2000" dirty="0"/>
              <a:t>57.9% seek and/or receive support from GPs and specialist services for drug related problems // 33.8% for sexual health and relationships problems</a:t>
            </a:r>
          </a:p>
          <a:p>
            <a:pPr marL="0" indent="0">
              <a:buNone/>
            </a:pPr>
            <a:r>
              <a:rPr lang="en-GB" sz="2000" b="1" dirty="0"/>
              <a:t>Essential themes: sexual harassment and bullying and violence is a problem, a substantial minority note they experience discrimination and  many are looking for support with drug use,  sexual health and relationships </a:t>
            </a:r>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36</a:t>
            </a:fld>
            <a:endParaRPr lang="en-US" dirty="0"/>
          </a:p>
        </p:txBody>
      </p:sp>
    </p:spTree>
    <p:extLst>
      <p:ext uri="{BB962C8B-B14F-4D97-AF65-F5344CB8AC3E}">
        <p14:creationId xmlns:p14="http://schemas.microsoft.com/office/powerpoint/2010/main" val="3594587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757093"/>
          </a:xfrm>
        </p:spPr>
        <p:txBody>
          <a:bodyPr>
            <a:normAutofit/>
          </a:bodyPr>
          <a:lstStyle/>
          <a:p>
            <a:r>
              <a:rPr lang="en-GB" b="1" dirty="0">
                <a:solidFill>
                  <a:srgbClr val="FF0000"/>
                </a:solidFill>
              </a:rPr>
              <a:t>Recommendations  </a:t>
            </a:r>
          </a:p>
        </p:txBody>
      </p:sp>
      <p:sp>
        <p:nvSpPr>
          <p:cNvPr id="3" name="Content Placeholder 2"/>
          <p:cNvSpPr>
            <a:spLocks noGrp="1"/>
          </p:cNvSpPr>
          <p:nvPr>
            <p:ph idx="1"/>
          </p:nvPr>
        </p:nvSpPr>
        <p:spPr>
          <a:xfrm>
            <a:off x="838200" y="1180407"/>
            <a:ext cx="10515600" cy="4996556"/>
          </a:xfrm>
        </p:spPr>
        <p:txBody>
          <a:bodyPr>
            <a:normAutofit fontScale="77500" lnSpcReduction="20000"/>
          </a:bodyPr>
          <a:lstStyle/>
          <a:p>
            <a:pPr marL="0" indent="0">
              <a:buNone/>
            </a:pPr>
            <a:r>
              <a:rPr lang="en-GB" dirty="0"/>
              <a:t>1. Havering Mental and Sexual Health services review content of this scrutiny and create an action plan for their service development in response  </a:t>
            </a:r>
          </a:p>
          <a:p>
            <a:pPr marL="0" indent="0">
              <a:buNone/>
            </a:pPr>
            <a:r>
              <a:rPr lang="en-GB" dirty="0"/>
              <a:t>2. Havering CAMHs: review </a:t>
            </a:r>
          </a:p>
          <a:p>
            <a:pPr lvl="1"/>
            <a:r>
              <a:rPr lang="en-GB" dirty="0"/>
              <a:t>unique numbers of CAMHS contacts to accompany data including repeat referrals; </a:t>
            </a:r>
          </a:p>
          <a:p>
            <a:pPr lvl="1"/>
            <a:r>
              <a:rPr lang="en-GB" dirty="0"/>
              <a:t>the policy regarding ‘did not attend’ to assure themselves that young people needing a service but unable to take it up are being reached; </a:t>
            </a:r>
          </a:p>
          <a:p>
            <a:pPr lvl="1"/>
            <a:r>
              <a:rPr lang="en-GB" dirty="0"/>
              <a:t>data of cases accepted or declined following assessment </a:t>
            </a:r>
          </a:p>
          <a:p>
            <a:pPr lvl="1"/>
            <a:r>
              <a:rPr lang="en-GB" dirty="0"/>
              <a:t>with ‘early help’ suitable referral to primary care services for those not meeting CAMHs threshold </a:t>
            </a:r>
          </a:p>
          <a:p>
            <a:pPr lvl="1"/>
            <a:r>
              <a:rPr lang="en-GB" dirty="0"/>
              <a:t>With ICB and NHS England the data regarding lower community service uptake compared to national average to assess if this is due to lower investment in community child mental health services in Havering, this to include review of commissioning of services </a:t>
            </a:r>
            <a:r>
              <a:rPr lang="en-GB"/>
              <a:t>for children’s </a:t>
            </a:r>
            <a:r>
              <a:rPr lang="en-GB" dirty="0"/>
              <a:t>mental and sexual health in light of this report ;</a:t>
            </a:r>
          </a:p>
          <a:p>
            <a:pPr lvl="1"/>
            <a:r>
              <a:rPr lang="en-GB" dirty="0"/>
              <a:t>accuracy of data regarding ethnicity and CAMHs take up and considering questions of disproportionality ; </a:t>
            </a:r>
          </a:p>
          <a:p>
            <a:pPr lvl="1"/>
            <a:r>
              <a:rPr lang="en-GB" dirty="0"/>
              <a:t>the current process for communication with GPs and consider improvements in feedback following CAMHs assessment and following child discharge from CAMHs services   GP network to work with Schools create an action plan noting links with Havering Education Strategic Partnership to review primary care (GP) engagement with schools and create proactive strategy for closer working methods</a:t>
            </a:r>
          </a:p>
          <a:p>
            <a:pPr lvl="1"/>
            <a:r>
              <a:rPr lang="en-GB" dirty="0"/>
              <a:t>The existing good work of mental health support teams and support the growth of this </a:t>
            </a:r>
          </a:p>
          <a:p>
            <a:pPr lvl="1"/>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37</a:t>
            </a:fld>
            <a:endParaRPr lang="en-US" dirty="0"/>
          </a:p>
        </p:txBody>
      </p:sp>
    </p:spTree>
    <p:extLst>
      <p:ext uri="{BB962C8B-B14F-4D97-AF65-F5344CB8AC3E}">
        <p14:creationId xmlns:p14="http://schemas.microsoft.com/office/powerpoint/2010/main" val="746923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a:bodyPr>
          <a:lstStyle/>
          <a:p>
            <a:r>
              <a:rPr lang="en-GB" b="1" dirty="0">
                <a:solidFill>
                  <a:srgbClr val="FF0000"/>
                </a:solidFill>
              </a:rPr>
              <a:t>Recommendations continued </a:t>
            </a:r>
          </a:p>
        </p:txBody>
      </p:sp>
      <p:sp>
        <p:nvSpPr>
          <p:cNvPr id="3" name="Content Placeholder 2"/>
          <p:cNvSpPr>
            <a:spLocks noGrp="1"/>
          </p:cNvSpPr>
          <p:nvPr>
            <p:ph idx="1"/>
          </p:nvPr>
        </p:nvSpPr>
        <p:spPr>
          <a:xfrm>
            <a:off x="609600" y="1052737"/>
            <a:ext cx="10972800" cy="5073427"/>
          </a:xfrm>
        </p:spPr>
        <p:txBody>
          <a:bodyPr>
            <a:normAutofit fontScale="47500" lnSpcReduction="20000"/>
          </a:bodyPr>
          <a:lstStyle/>
          <a:p>
            <a:pPr marL="0" indent="0">
              <a:buNone/>
            </a:pPr>
            <a:r>
              <a:rPr lang="en-GB" sz="3600" dirty="0"/>
              <a:t>3. ICB with Havering LSCP undertake </a:t>
            </a:r>
          </a:p>
          <a:p>
            <a:r>
              <a:rPr lang="en-GB" sz="3600" dirty="0"/>
              <a:t>case audit of communication between ICBs and children's services on transfer of LAC placements into, within and out from Havering to extract learning for future improvements</a:t>
            </a:r>
          </a:p>
          <a:p>
            <a:r>
              <a:rPr lang="en-GB" sz="3600" dirty="0"/>
              <a:t>improve referral pathways from GPs to early help through continuing activities from the ‘Star worker’ pilot across at least 3 of the 4 PCN footprints in early 2024. </a:t>
            </a:r>
          </a:p>
          <a:p>
            <a:r>
              <a:rPr lang="en-GB" sz="3600" dirty="0"/>
              <a:t>and by fully adopting ‘I Thrive’. </a:t>
            </a:r>
          </a:p>
          <a:p>
            <a:r>
              <a:rPr lang="en-GB" sz="3600" dirty="0"/>
              <a:t>a review to initiate extension of ‘protected GP appointments for adolescents’ across all Havering GP practices. </a:t>
            </a:r>
          </a:p>
          <a:p>
            <a:pPr marL="0" indent="0">
              <a:buNone/>
            </a:pPr>
            <a:r>
              <a:rPr lang="en-GB" sz="3600" dirty="0"/>
              <a:t>4. LSCP Health leads to ensure all health practitioners informed of key messages from NHS England anti-racism framework: </a:t>
            </a:r>
            <a:r>
              <a:rPr lang="en-GB" sz="3600" u="sng" dirty="0">
                <a:hlinkClick r:id="rId2"/>
              </a:rPr>
              <a:t>Patient and Carer Race Equality Framework (PCREF)</a:t>
            </a:r>
            <a:r>
              <a:rPr lang="en-GB" sz="3600" dirty="0"/>
              <a:t> </a:t>
            </a:r>
          </a:p>
          <a:p>
            <a:pPr marL="0" indent="0">
              <a:buNone/>
            </a:pPr>
            <a:r>
              <a:rPr lang="en-GB" sz="3600" dirty="0"/>
              <a:t>5. CAMHs (see recommendation 2) and Children sexual health services and In Care Council look at data showing disproportionality within their data and confirm strategy of action to address this</a:t>
            </a:r>
            <a:r>
              <a:rPr lang="en-GB" sz="3600" dirty="0">
                <a:solidFill>
                  <a:srgbClr val="FF0000"/>
                </a:solidFill>
              </a:rPr>
              <a:t> </a:t>
            </a:r>
            <a:r>
              <a:rPr lang="en-GB" sz="3600" dirty="0"/>
              <a:t>and ensure that their policies regarding outreach to global majority children and LGBTQ+ and Trans young people are up to date </a:t>
            </a:r>
          </a:p>
          <a:p>
            <a:pPr marL="0" indent="0">
              <a:buNone/>
            </a:pPr>
            <a:r>
              <a:rPr lang="en-GB" sz="3600" dirty="0"/>
              <a:t>6. Health leads and commissioning services look a the small number of school nurses in Havering and propose ways of improving health input into schools </a:t>
            </a:r>
          </a:p>
          <a:p>
            <a:pPr marL="0" indent="0">
              <a:buNone/>
            </a:pPr>
            <a:r>
              <a:rPr lang="en-GB" sz="3600" dirty="0"/>
              <a:t>7. The LSCP focus on Trauma informed practice and relationship based practice is welcomed. It should be continued in training and strategy interventions from services addressing young people’s mental health and sexual health needs  </a:t>
            </a:r>
          </a:p>
          <a:p>
            <a:pPr marL="0" indent="0">
              <a:buNone/>
            </a:pPr>
            <a:endParaRPr lang="en-GB" sz="3800" dirty="0"/>
          </a:p>
          <a:p>
            <a:pPr marL="0" indent="0">
              <a:buNone/>
            </a:pPr>
            <a:endParaRPr lang="en-GB" dirty="0"/>
          </a:p>
          <a:p>
            <a:pPr lvl="1"/>
            <a:endParaRPr lang="en-GB" dirty="0"/>
          </a:p>
          <a:p>
            <a:endParaRPr lang="en-GB" dirty="0"/>
          </a:p>
        </p:txBody>
      </p:sp>
    </p:spTree>
    <p:extLst>
      <p:ext uri="{BB962C8B-B14F-4D97-AF65-F5344CB8AC3E}">
        <p14:creationId xmlns:p14="http://schemas.microsoft.com/office/powerpoint/2010/main" val="648518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Recommendations continued </a:t>
            </a:r>
          </a:p>
        </p:txBody>
      </p:sp>
      <p:sp>
        <p:nvSpPr>
          <p:cNvPr id="3" name="Content Placeholder 2"/>
          <p:cNvSpPr>
            <a:spLocks noGrp="1"/>
          </p:cNvSpPr>
          <p:nvPr>
            <p:ph idx="1"/>
          </p:nvPr>
        </p:nvSpPr>
        <p:spPr>
          <a:xfrm>
            <a:off x="838200" y="1421476"/>
            <a:ext cx="10515600" cy="4755487"/>
          </a:xfrm>
        </p:spPr>
        <p:txBody>
          <a:bodyPr>
            <a:normAutofit fontScale="85000" lnSpcReduction="20000"/>
          </a:bodyPr>
          <a:lstStyle/>
          <a:p>
            <a:pPr marL="0" indent="0">
              <a:buNone/>
            </a:pPr>
            <a:r>
              <a:rPr lang="en-GB" dirty="0"/>
              <a:t>8. The ICB, NHS England and the LSCP leadership could consider developing a Hub and spoke model for sexual health services creating accessible locations in Havering for young people to access sexual health services. This could draw on learning from the Tower Hamlets Women's hub and spoke model. This must address the lack of sexual health services accessible to children and young people in Havering. The development of sexual health services for children and young people in Havering need to consult closely with the NHS safeguarding team to draw on and potentially extend commissioning of their services into outreach provision. It could also look to extending use of and accessibility to ‘Tiger Light’ service.  </a:t>
            </a:r>
          </a:p>
          <a:p>
            <a:pPr marL="0" indent="0">
              <a:buNone/>
            </a:pPr>
            <a:r>
              <a:rPr lang="en-GB" dirty="0"/>
              <a:t>9. The </a:t>
            </a:r>
            <a:r>
              <a:rPr lang="en-GB" dirty="0" err="1"/>
              <a:t>Cacoon</a:t>
            </a:r>
            <a:r>
              <a:rPr lang="en-GB" dirty="0"/>
              <a:t> is a celebrated service that should be protected and extended with further collaboration between mental, sexual health services and primary care including GPs </a:t>
            </a:r>
          </a:p>
          <a:p>
            <a:pPr marL="0" indent="0">
              <a:buNone/>
            </a:pPr>
            <a:r>
              <a:rPr lang="en-GB" dirty="0"/>
              <a:t>10. The important feedback from children and young people into service development through consultation exercises and through the young safeguarding children advisors is to be promoted with service development underpinned by young peoples views and perspectives </a:t>
            </a:r>
          </a:p>
        </p:txBody>
      </p:sp>
    </p:spTree>
    <p:extLst>
      <p:ext uri="{BB962C8B-B14F-4D97-AF65-F5344CB8AC3E}">
        <p14:creationId xmlns:p14="http://schemas.microsoft.com/office/powerpoint/2010/main" val="20449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latin typeface="+mn-lt"/>
              </a:rPr>
              <a:t>National picture : ethnicity </a:t>
            </a:r>
          </a:p>
        </p:txBody>
      </p:sp>
      <p:sp>
        <p:nvSpPr>
          <p:cNvPr id="3" name="Content Placeholder 2"/>
          <p:cNvSpPr>
            <a:spLocks noGrp="1"/>
          </p:cNvSpPr>
          <p:nvPr>
            <p:ph idx="1"/>
          </p:nvPr>
        </p:nvSpPr>
        <p:spPr>
          <a:xfrm>
            <a:off x="838200" y="1496291"/>
            <a:ext cx="10515600" cy="4680672"/>
          </a:xfrm>
        </p:spPr>
        <p:txBody>
          <a:bodyPr>
            <a:normAutofit fontScale="92500"/>
          </a:bodyPr>
          <a:lstStyle/>
          <a:p>
            <a:r>
              <a:rPr lang="en-GB" b="1" dirty="0"/>
              <a:t>Black young people </a:t>
            </a:r>
            <a:r>
              <a:rPr lang="en-GB" dirty="0"/>
              <a:t>are 10 times more likely to be referred to CAMHS via social services, rather than via the GP, compared to White young people (Kapadia et al, 2022).</a:t>
            </a:r>
          </a:p>
          <a:p>
            <a:r>
              <a:rPr lang="en-GB" dirty="0"/>
              <a:t>A new policy briefing from the </a:t>
            </a:r>
            <a:r>
              <a:rPr lang="en-GB" u="sng" dirty="0">
                <a:hlinkClick r:id="rId2"/>
              </a:rPr>
              <a:t>Money and Mental Health Policy Institute</a:t>
            </a:r>
            <a:r>
              <a:rPr lang="en-GB" dirty="0"/>
              <a:t> shows that people from </a:t>
            </a:r>
            <a:r>
              <a:rPr lang="en-GB" dirty="0" err="1"/>
              <a:t>minoritised</a:t>
            </a:r>
            <a:r>
              <a:rPr lang="en-GB" dirty="0"/>
              <a:t> ethnic groups are </a:t>
            </a:r>
            <a:r>
              <a:rPr lang="en-GB" b="1" dirty="0"/>
              <a:t>disproportionately affected </a:t>
            </a:r>
            <a:r>
              <a:rPr lang="en-GB" dirty="0"/>
              <a:t>by the economic and social determinants of poor mental health. This includes low income, social exclusion and racism</a:t>
            </a:r>
          </a:p>
          <a:p>
            <a:r>
              <a:rPr lang="en-GB" dirty="0"/>
              <a:t>NHS England has launched its first ever </a:t>
            </a:r>
            <a:r>
              <a:rPr lang="en-GB" b="1" dirty="0"/>
              <a:t>anti-racism framework </a:t>
            </a:r>
            <a:r>
              <a:rPr lang="en-GB" dirty="0"/>
              <a:t>for mental health trusts and providers across the country. The new </a:t>
            </a:r>
            <a:r>
              <a:rPr lang="en-GB" u="sng" dirty="0">
                <a:hlinkClick r:id="rId3"/>
              </a:rPr>
              <a:t>Patient and Carer Race Equality Framework (PCREF)</a:t>
            </a:r>
            <a:r>
              <a:rPr lang="en-GB" dirty="0"/>
              <a:t> aims to support organisations to be actively anti-racist, requiring them to implement concrete actions to reduce racial inequalities.</a:t>
            </a:r>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151966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2977"/>
          </a:xfrm>
        </p:spPr>
        <p:txBody>
          <a:bodyPr>
            <a:noAutofit/>
          </a:bodyPr>
          <a:lstStyle/>
          <a:p>
            <a:pPr algn="ctr"/>
            <a:r>
              <a:rPr lang="en-GB" sz="2400" b="1" dirty="0">
                <a:solidFill>
                  <a:srgbClr val="FF0000"/>
                </a:solidFill>
                <a:latin typeface="+mn-lt"/>
              </a:rPr>
              <a:t>National picture: First port of call, the role of GPs in early support for young people’s mental health (Young Minds / Children's society National research 2023)</a:t>
            </a:r>
          </a:p>
        </p:txBody>
      </p:sp>
      <p:sp>
        <p:nvSpPr>
          <p:cNvPr id="3" name="Content Placeholder 2"/>
          <p:cNvSpPr>
            <a:spLocks noGrp="1"/>
          </p:cNvSpPr>
          <p:nvPr>
            <p:ph idx="1"/>
          </p:nvPr>
        </p:nvSpPr>
        <p:spPr>
          <a:xfrm>
            <a:off x="838200" y="1629295"/>
            <a:ext cx="10515600" cy="4547668"/>
          </a:xfrm>
        </p:spPr>
        <p:txBody>
          <a:bodyPr>
            <a:normAutofit fontScale="85000" lnSpcReduction="10000"/>
          </a:bodyPr>
          <a:lstStyle/>
          <a:p>
            <a:r>
              <a:rPr lang="en-GB" b="1" dirty="0"/>
              <a:t>GPs are a significant source of support for young people’s mental health across the country</a:t>
            </a:r>
            <a:r>
              <a:rPr lang="en-GB" dirty="0"/>
              <a:t>. </a:t>
            </a:r>
          </a:p>
          <a:p>
            <a:r>
              <a:rPr lang="en-GB" dirty="0"/>
              <a:t>GPs provide significant levels of support in primary care while young people waited for specialist services. </a:t>
            </a:r>
          </a:p>
          <a:p>
            <a:r>
              <a:rPr lang="en-GB" dirty="0"/>
              <a:t>Young people said seeing their GP made a positive difference in their journey to mental health support. </a:t>
            </a:r>
          </a:p>
          <a:p>
            <a:r>
              <a:rPr lang="en-GB" dirty="0"/>
              <a:t>GPs have varying degrees of confidence and knowledge in supporting young people with their mental health, creating what amounts to a postcode lottery </a:t>
            </a:r>
          </a:p>
          <a:p>
            <a:r>
              <a:rPr lang="en-GB" dirty="0"/>
              <a:t>Some young people also reported negative experiences associated with going to see their GP about their mental health, as well as barriers to accessing support.</a:t>
            </a:r>
          </a:p>
          <a:p>
            <a:r>
              <a:rPr lang="en-GB" dirty="0"/>
              <a:t>GPs voiced frustration about the discrepancy in early support available across different local areas: often a lack of services for signposting</a:t>
            </a:r>
          </a:p>
          <a:p>
            <a:pPr marL="0" indent="0">
              <a:buNone/>
            </a:pPr>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182304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5"/>
            <a:ext cx="10515600" cy="858981"/>
          </a:xfrm>
        </p:spPr>
        <p:txBody>
          <a:bodyPr>
            <a:normAutofit/>
          </a:bodyPr>
          <a:lstStyle/>
          <a:p>
            <a:pPr algn="ctr"/>
            <a:r>
              <a:rPr lang="en-GB" sz="2800" b="1" dirty="0">
                <a:solidFill>
                  <a:srgbClr val="FF0000"/>
                </a:solidFill>
                <a:latin typeface="+mn-lt"/>
              </a:rPr>
              <a:t>Havering data: referrals to CAMHs</a:t>
            </a:r>
          </a:p>
        </p:txBody>
      </p:sp>
      <p:sp>
        <p:nvSpPr>
          <p:cNvPr id="3" name="Content Placeholder 2"/>
          <p:cNvSpPr>
            <a:spLocks noGrp="1"/>
          </p:cNvSpPr>
          <p:nvPr>
            <p:ph idx="1"/>
          </p:nvPr>
        </p:nvSpPr>
        <p:spPr>
          <a:xfrm>
            <a:off x="838200" y="1030778"/>
            <a:ext cx="10515600" cy="5146185"/>
          </a:xfrm>
        </p:spPr>
        <p:txBody>
          <a:bodyPr>
            <a:normAutofit fontScale="62500" lnSpcReduction="20000"/>
          </a:bodyPr>
          <a:lstStyle/>
          <a:p>
            <a:pPr marL="0" indent="0">
              <a:buNone/>
            </a:pPr>
            <a:r>
              <a:rPr lang="en-GB" sz="3600" dirty="0"/>
              <a:t>April 22-23 : 14,262 total contacts.  NB: these are not unique numbers of young people and include repeat contacts</a:t>
            </a:r>
          </a:p>
          <a:p>
            <a:pPr lvl="1"/>
            <a:r>
              <a:rPr lang="en-GB" sz="3200" dirty="0"/>
              <a:t>42.1 % of referrals from GPs (largest referrer); </a:t>
            </a:r>
          </a:p>
          <a:p>
            <a:pPr lvl="1"/>
            <a:r>
              <a:rPr lang="en-GB" sz="3200" dirty="0"/>
              <a:t>22% from unknown ‘other’; </a:t>
            </a:r>
          </a:p>
          <a:p>
            <a:pPr lvl="1"/>
            <a:r>
              <a:rPr lang="en-GB" sz="3200" dirty="0"/>
              <a:t>11% from schools; </a:t>
            </a:r>
          </a:p>
          <a:p>
            <a:pPr lvl="1"/>
            <a:r>
              <a:rPr lang="en-GB" sz="3200" dirty="0"/>
              <a:t> 9% for self;   </a:t>
            </a:r>
          </a:p>
          <a:p>
            <a:pPr lvl="1"/>
            <a:r>
              <a:rPr lang="en-GB" sz="3200" dirty="0"/>
              <a:t>Small numbers from school nurses, YOT, community paediatric service and A&amp;E</a:t>
            </a:r>
          </a:p>
          <a:p>
            <a:pPr marL="0" indent="0">
              <a:buNone/>
            </a:pPr>
            <a:r>
              <a:rPr lang="en-GB" sz="3600" dirty="0"/>
              <a:t>In each month, approximately </a:t>
            </a:r>
          </a:p>
          <a:p>
            <a:pPr lvl="1"/>
            <a:r>
              <a:rPr lang="en-GB" sz="3200" dirty="0"/>
              <a:t>90% remained active cases; </a:t>
            </a:r>
          </a:p>
          <a:p>
            <a:pPr lvl="1"/>
            <a:r>
              <a:rPr lang="en-GB" sz="3200" dirty="0"/>
              <a:t>28% discharged following professional advice; </a:t>
            </a:r>
          </a:p>
          <a:p>
            <a:pPr lvl="1"/>
            <a:r>
              <a:rPr lang="en-GB" sz="3200" dirty="0"/>
              <a:t>13% no further treatment appropriate; </a:t>
            </a:r>
          </a:p>
          <a:p>
            <a:pPr lvl="1"/>
            <a:r>
              <a:rPr lang="en-GB" sz="3200" dirty="0"/>
              <a:t>17% referred to other specialist services   </a:t>
            </a:r>
          </a:p>
          <a:p>
            <a:pPr marL="0" indent="0">
              <a:buNone/>
            </a:pPr>
            <a:r>
              <a:rPr lang="en-GB" sz="3600" dirty="0"/>
              <a:t>Did not attend appointment ranging from 16 to 22% (NB: this could be for valid reasons (inappropriate referral for e.g. but qualitative data says ‘not attending’ is not a reason for closing case of those who are in need) </a:t>
            </a:r>
          </a:p>
          <a:p>
            <a:pPr marL="0" indent="0">
              <a:buNone/>
            </a:pPr>
            <a:r>
              <a:rPr lang="en-GB" sz="3800" dirty="0"/>
              <a:t>NELFT have a robust ‘was not brought policy’ that helps them manage when children do not attend appointments</a:t>
            </a:r>
          </a:p>
          <a:p>
            <a:pPr marL="0" indent="0">
              <a:buNone/>
            </a:pPr>
            <a:endParaRPr lang="en-GB" sz="3600" dirty="0"/>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211023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latin typeface="+mn-lt"/>
              </a:rPr>
              <a:t>National and Havering data comparisons </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Drawing on </a:t>
            </a:r>
          </a:p>
          <a:p>
            <a:pPr marL="0" indent="0">
              <a:buNone/>
            </a:pPr>
            <a:endParaRPr lang="en-GB" dirty="0"/>
          </a:p>
          <a:p>
            <a:pPr marL="0" indent="0">
              <a:buNone/>
            </a:pPr>
            <a:r>
              <a:rPr lang="en-GB" dirty="0"/>
              <a:t>Children and Young Peoples Mental Health Annual Benchmarking report 2022/23. NHS Benchmarking Network, 2023  </a:t>
            </a:r>
          </a:p>
          <a:p>
            <a:pPr marL="0" indent="0">
              <a:buNone/>
            </a:pPr>
            <a:r>
              <a:rPr lang="en-GB" i="1" dirty="0"/>
              <a:t>And </a:t>
            </a:r>
          </a:p>
          <a:p>
            <a:pPr marL="0" indent="0">
              <a:buNone/>
            </a:pPr>
            <a:r>
              <a:rPr lang="en-GB" dirty="0"/>
              <a:t>Havering CAMHs April 22 to 23 :  NELFT Havering CAMHs </a:t>
            </a:r>
          </a:p>
          <a:p>
            <a:pPr marL="0" indent="0">
              <a:buNone/>
            </a:pPr>
            <a:endParaRPr lang="en-GB" b="1" dirty="0">
              <a:solidFill>
                <a:srgbClr val="FF0000"/>
              </a:solidFill>
            </a:endParaRPr>
          </a:p>
          <a:p>
            <a:pPr marL="0" indent="0">
              <a:buNone/>
            </a:pPr>
            <a:r>
              <a:rPr lang="en-GB" b="1" dirty="0">
                <a:solidFill>
                  <a:srgbClr val="FF0000"/>
                </a:solidFill>
              </a:rPr>
              <a:t> </a:t>
            </a:r>
            <a:r>
              <a:rPr lang="en-GB" i="1" dirty="0"/>
              <a:t>Warning: comparison between Havering and national data is not always reliable because of reporting methods</a:t>
            </a:r>
          </a:p>
          <a:p>
            <a:pPr marL="0" indent="0">
              <a:buNone/>
            </a:pPr>
            <a:r>
              <a:rPr lang="en-GB" i="1" dirty="0"/>
              <a:t> (H= Havering; N= National )</a:t>
            </a:r>
            <a:r>
              <a:rPr lang="en-GB" dirty="0"/>
              <a:t/>
            </a:r>
            <a:br>
              <a:rPr lang="en-GB" dirty="0"/>
            </a:br>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53951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2"/>
            <a:ext cx="10515600" cy="739832"/>
          </a:xfrm>
        </p:spPr>
        <p:txBody>
          <a:bodyPr/>
          <a:lstStyle/>
          <a:p>
            <a:pPr algn="ctr"/>
            <a:r>
              <a:rPr lang="en-GB" b="1" dirty="0">
                <a:solidFill>
                  <a:srgbClr val="FF0000"/>
                </a:solidFill>
              </a:rPr>
              <a:t>Havering successes compared to national data</a:t>
            </a:r>
          </a:p>
        </p:txBody>
      </p:sp>
      <p:sp>
        <p:nvSpPr>
          <p:cNvPr id="3" name="Content Placeholder 2"/>
          <p:cNvSpPr>
            <a:spLocks noGrp="1"/>
          </p:cNvSpPr>
          <p:nvPr>
            <p:ph idx="1"/>
          </p:nvPr>
        </p:nvSpPr>
        <p:spPr>
          <a:xfrm>
            <a:off x="838200" y="1163782"/>
            <a:ext cx="10515600" cy="5013181"/>
          </a:xfrm>
        </p:spPr>
        <p:txBody>
          <a:bodyPr>
            <a:noAutofit/>
          </a:bodyPr>
          <a:lstStyle/>
          <a:p>
            <a:pPr marL="0" indent="0">
              <a:buNone/>
            </a:pPr>
            <a:r>
              <a:rPr lang="en-GB" sz="2400" dirty="0"/>
              <a:t>Acceptance rate for assessment :  100% H,  78% N (NB : We do not have data of cases accepted following assessment. This is needed to review appropriate uptake)</a:t>
            </a:r>
          </a:p>
          <a:p>
            <a:pPr marL="0" indent="0">
              <a:buNone/>
            </a:pPr>
            <a:r>
              <a:rPr lang="en-GB" sz="2400" dirty="0"/>
              <a:t>Gender : approximately 50% split both Havering and National   </a:t>
            </a:r>
          </a:p>
          <a:p>
            <a:pPr marL="0" indent="0">
              <a:buNone/>
            </a:pPr>
            <a:r>
              <a:rPr lang="en-GB" sz="2400" dirty="0"/>
              <a:t>Havering investing </a:t>
            </a:r>
            <a:r>
              <a:rPr lang="en-GB" sz="2400" b="1" dirty="0"/>
              <a:t>more for each contact</a:t>
            </a:r>
          </a:p>
          <a:p>
            <a:pPr lvl="1"/>
            <a:r>
              <a:rPr lang="en-GB" sz="2000" dirty="0"/>
              <a:t>Cost of service per contact: H= £479; N  mean = £341</a:t>
            </a:r>
          </a:p>
          <a:p>
            <a:pPr marL="0" indent="0">
              <a:buNone/>
            </a:pPr>
            <a:r>
              <a:rPr lang="en-GB" sz="2400" dirty="0"/>
              <a:t>Havering </a:t>
            </a:r>
            <a:r>
              <a:rPr lang="en-GB" sz="2400" b="1" dirty="0"/>
              <a:t>shorter waiting times </a:t>
            </a:r>
            <a:r>
              <a:rPr lang="en-GB" sz="2400" dirty="0"/>
              <a:t>than national average</a:t>
            </a:r>
          </a:p>
          <a:p>
            <a:pPr lvl="1"/>
            <a:r>
              <a:rPr lang="en-GB" sz="2000" dirty="0"/>
              <a:t>referral to 1</a:t>
            </a:r>
            <a:r>
              <a:rPr lang="en-GB" sz="2000" baseline="30000" dirty="0"/>
              <a:t>st</a:t>
            </a:r>
            <a:r>
              <a:rPr lang="en-GB" sz="2000" dirty="0"/>
              <a:t> appointment : H = 2 weeks, N mean= 10 weeks </a:t>
            </a:r>
          </a:p>
          <a:p>
            <a:pPr lvl="1"/>
            <a:r>
              <a:rPr lang="en-GB" sz="2000" dirty="0"/>
              <a:t>1</a:t>
            </a:r>
            <a:r>
              <a:rPr lang="en-GB" sz="2000" baseline="30000" dirty="0"/>
              <a:t>st</a:t>
            </a:r>
            <a:r>
              <a:rPr lang="en-GB" sz="2000" dirty="0"/>
              <a:t> to 2</a:t>
            </a:r>
            <a:r>
              <a:rPr lang="en-GB" sz="2000" baseline="30000" dirty="0"/>
              <a:t>nd</a:t>
            </a:r>
            <a:r>
              <a:rPr lang="en-GB" sz="2000" dirty="0"/>
              <a:t> appointment : H=  14 weeks, Nat= 21 weeks</a:t>
            </a:r>
          </a:p>
          <a:p>
            <a:pPr marL="0" indent="0">
              <a:buNone/>
            </a:pPr>
            <a:r>
              <a:rPr lang="en-GB" sz="2400" dirty="0"/>
              <a:t>Havering </a:t>
            </a:r>
            <a:r>
              <a:rPr lang="en-GB" sz="2400" b="1" dirty="0"/>
              <a:t>seeing more young people face to face </a:t>
            </a:r>
          </a:p>
          <a:p>
            <a:pPr marL="0" indent="0">
              <a:buNone/>
            </a:pPr>
            <a:r>
              <a:rPr lang="en-GB" sz="2400" dirty="0"/>
              <a:t>Non face to face contacts delivered 28% H , 41% Nat mean</a:t>
            </a:r>
          </a:p>
          <a:p>
            <a:pPr marL="0" indent="0">
              <a:buNone/>
            </a:pPr>
            <a:r>
              <a:rPr lang="en-GB" sz="2400" dirty="0"/>
              <a:t>Havering has a ‘</a:t>
            </a:r>
            <a:r>
              <a:rPr lang="en-GB" sz="2400" b="1" dirty="0"/>
              <a:t>looked after children pathway</a:t>
            </a:r>
            <a:r>
              <a:rPr lang="en-GB" sz="2400" dirty="0"/>
              <a:t>’ which has a 4 week referral to treatment pathway compared to the generic 16 weeks</a:t>
            </a:r>
          </a:p>
          <a:p>
            <a:endParaRPr lang="en-GB" sz="1800"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1707914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5142"/>
            <a:ext cx="10515600" cy="714894"/>
          </a:xfrm>
        </p:spPr>
        <p:txBody>
          <a:bodyPr>
            <a:noAutofit/>
          </a:bodyPr>
          <a:lstStyle/>
          <a:p>
            <a:pPr algn="ctr"/>
            <a:r>
              <a:rPr lang="en-GB" sz="3200" b="1" dirty="0">
                <a:solidFill>
                  <a:srgbClr val="FF0000"/>
                </a:solidFill>
              </a:rPr>
              <a:t>Havering challenges compared to national data (2022-2023)</a:t>
            </a:r>
            <a:br>
              <a:rPr lang="en-GB" sz="3200" b="1" dirty="0">
                <a:solidFill>
                  <a:srgbClr val="FF0000"/>
                </a:solidFill>
              </a:rPr>
            </a:br>
            <a:r>
              <a:rPr lang="en-GB" sz="3200" b="1" dirty="0">
                <a:solidFill>
                  <a:srgbClr val="FF0000"/>
                </a:solidFill>
              </a:rPr>
              <a:t/>
            </a:r>
            <a:br>
              <a:rPr lang="en-GB" sz="3200" b="1" dirty="0">
                <a:solidFill>
                  <a:srgbClr val="FF0000"/>
                </a:solidFill>
              </a:rPr>
            </a:br>
            <a:endParaRPr lang="en-GB" sz="3200" dirty="0"/>
          </a:p>
        </p:txBody>
      </p:sp>
      <p:sp>
        <p:nvSpPr>
          <p:cNvPr id="3" name="Content Placeholder 2"/>
          <p:cNvSpPr>
            <a:spLocks noGrp="1"/>
          </p:cNvSpPr>
          <p:nvPr>
            <p:ph idx="1"/>
          </p:nvPr>
        </p:nvSpPr>
        <p:spPr>
          <a:xfrm>
            <a:off x="838200" y="1138843"/>
            <a:ext cx="10515600" cy="5038119"/>
          </a:xfrm>
        </p:spPr>
        <p:txBody>
          <a:bodyPr>
            <a:normAutofit/>
          </a:bodyPr>
          <a:lstStyle/>
          <a:p>
            <a:pPr marL="0" indent="0">
              <a:buNone/>
            </a:pPr>
            <a:r>
              <a:rPr lang="en-GB" b="1" dirty="0"/>
              <a:t>Community workforce lower than national average </a:t>
            </a:r>
            <a:r>
              <a:rPr lang="en-GB" dirty="0"/>
              <a:t>: </a:t>
            </a:r>
          </a:p>
          <a:p>
            <a:pPr lvl="1"/>
            <a:r>
              <a:rPr lang="en-GB" dirty="0"/>
              <a:t>78.3 (H) 122.9 (N) </a:t>
            </a:r>
          </a:p>
          <a:p>
            <a:pPr marL="457200" lvl="1" indent="0">
              <a:buNone/>
            </a:pPr>
            <a:endParaRPr lang="en-GB" dirty="0"/>
          </a:p>
          <a:p>
            <a:pPr marL="0" indent="0">
              <a:buNone/>
            </a:pPr>
            <a:r>
              <a:rPr lang="en-GB" dirty="0"/>
              <a:t>Is data impacted by workforce availability i.e. Lower than national average referral because lower than average workforce? </a:t>
            </a:r>
          </a:p>
          <a:p>
            <a:pPr lvl="1"/>
            <a:endParaRPr lang="en-GB" dirty="0"/>
          </a:p>
          <a:p>
            <a:pPr lvl="1"/>
            <a:r>
              <a:rPr lang="en-GB" dirty="0"/>
              <a:t>Referrals to community services: 	1372 (H) 4997 (N) </a:t>
            </a:r>
          </a:p>
          <a:p>
            <a:pPr lvl="1"/>
            <a:r>
              <a:rPr lang="en-GB" dirty="0"/>
              <a:t>Community CAMHs cases:   		616 (H)  3656 (N) </a:t>
            </a:r>
          </a:p>
          <a:p>
            <a:pPr lvl="1"/>
            <a:r>
              <a:rPr lang="en-GB" dirty="0"/>
              <a:t>Patients on case load per 100,000: 	1824 (H) 2094 (N) </a:t>
            </a:r>
          </a:p>
          <a:p>
            <a:pPr lvl="1"/>
            <a:r>
              <a:rPr lang="en-GB" dirty="0"/>
              <a:t>Contacts delivered per 100,000:  	14,531 (H) 20,701 (N)</a:t>
            </a:r>
          </a:p>
          <a:p>
            <a:pPr marL="457200" lvl="1" indent="0">
              <a:buNone/>
            </a:pPr>
            <a:endParaRPr lang="en-GB" dirty="0"/>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US"/>
              <a:t>DRAFT: Not for circulation </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13904702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3638</TotalTime>
  <Words>5067</Words>
  <Application>Microsoft Office PowerPoint</Application>
  <PresentationFormat>Widescreen</PresentationFormat>
  <Paragraphs>399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Havering LSCP</vt:lpstr>
      <vt:lpstr>Scrutiny outline</vt:lpstr>
      <vt:lpstr>Young People and mental health: the national context:  Young Minds accessed 2023</vt:lpstr>
      <vt:lpstr>National picture : ethnicity </vt:lpstr>
      <vt:lpstr>National picture: First port of call, the role of GPs in early support for young people’s mental health (Young Minds / Children's society National research 2023)</vt:lpstr>
      <vt:lpstr>Havering data: referrals to CAMHs</vt:lpstr>
      <vt:lpstr>National and Havering data comparisons </vt:lpstr>
      <vt:lpstr>Havering successes compared to national data</vt:lpstr>
      <vt:lpstr>Havering challenges compared to national data (2022-2023)  </vt:lpstr>
      <vt:lpstr>    Ethnicity and CAMHs : (Barking &amp; Dagenham, Havering and Redbridge Joint needs assessment 2021)   The ethnicity categories as recorded are open to interpretation of meaning. That said, Asian and Black young people appear to be under represented and white young people appear to be over represented. </vt:lpstr>
      <vt:lpstr>Children and Young Peoples Mental Health Annual Benchmarking report 2022/23. NHS Benchmarking Network, 2023 (H = Havering, Nat= National )</vt:lpstr>
      <vt:lpstr>Havering Mental health support in schools </vt:lpstr>
      <vt:lpstr>Early help and GP primary care </vt:lpstr>
      <vt:lpstr>Early Help and GP primary care  (continued )</vt:lpstr>
      <vt:lpstr>PowerPoint Presentation</vt:lpstr>
      <vt:lpstr>National Picture</vt:lpstr>
      <vt:lpstr>Nuffield Trust : Teenage Pregnancy 2023  </vt:lpstr>
      <vt:lpstr>National Picture (continued )</vt:lpstr>
      <vt:lpstr>Havering: Teenage pregnancy See accompanying Power point overview of data from Havering Sexual Health  ‘Needs assessment’ Spring 2023 : specifics regarding young people </vt:lpstr>
      <vt:lpstr>Conceptions and STIs  See accompanying Power point overview of data from Havering Sexual Health  ‘Needs assessment’ Spring 2023 : specifics regarding young people   </vt:lpstr>
      <vt:lpstr>The NHS BHRUT Safeguarding Team</vt:lpstr>
      <vt:lpstr>Data provided by Barking, Havering and Redbridge University Hospital </vt:lpstr>
      <vt:lpstr>Safeguarding Team | Corporate Division data for 2023  Barking, Havering and Redbridge University Hospitals NHS Trust NB: data system has a complex coding formula so figures may be less than actual e.g. a LAC is only coded once on registration. So may have been coded as LAC in the previous year but not on attendance last year. </vt:lpstr>
      <vt:lpstr>Vulnerability factors </vt:lpstr>
      <vt:lpstr>Some of these issues are being addressed through the  Joint Sexual and Reproductive Health Strategy for North East London (2024 – 2029)  </vt:lpstr>
      <vt:lpstr>PowerPoint Presentation</vt:lpstr>
      <vt:lpstr>LAC National picture: DfE : Children Looked after in England 2023  </vt:lpstr>
      <vt:lpstr>The Havering Context </vt:lpstr>
      <vt:lpstr>PowerPoint Presentation</vt:lpstr>
      <vt:lpstr>Relationship based support </vt:lpstr>
      <vt:lpstr>Information sharing</vt:lpstr>
      <vt:lpstr>PowerPoint Presentation</vt:lpstr>
      <vt:lpstr>Young People’s Voices : Sexual and mental health issues  N.B. Thanks to the Havering Safeguarding Young Advisors  </vt:lpstr>
      <vt:lpstr>Qualitative data from Young Safeguarding Advisors: young people and sexual health</vt:lpstr>
      <vt:lpstr>Recommendations  Blue sky’s thinking</vt:lpstr>
      <vt:lpstr>Comments in The Havering Well being survey 2023 (10 schools, year groups 8 and 9, 2,287 students)  </vt:lpstr>
      <vt:lpstr>Recommendations  </vt:lpstr>
      <vt:lpstr>Recommendations continued </vt:lpstr>
      <vt:lpstr>Recommendations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dc:creator>
  <cp:lastModifiedBy>Maria Laver</cp:lastModifiedBy>
  <cp:revision>211</cp:revision>
  <dcterms:created xsi:type="dcterms:W3CDTF">2023-09-27T07:52:33Z</dcterms:created>
  <dcterms:modified xsi:type="dcterms:W3CDTF">2024-02-15T10:42:28Z</dcterms:modified>
</cp:coreProperties>
</file>