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p:normalViewPr>
  <p:slideViewPr>
    <p:cSldViewPr snapToGrid="0">
      <p:cViewPr varScale="1">
        <p:scale>
          <a:sx n="43" d="100"/>
          <a:sy n="43" d="100"/>
        </p:scale>
        <p:origin x="76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118553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236250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0902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972187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5991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2576923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1597368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7345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331413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EC6E2-EF5F-47B3-BDE5-4B0A408D83E7}"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301930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4EC6E2-EF5F-47B3-BDE5-4B0A408D83E7}"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4152995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4EC6E2-EF5F-47B3-BDE5-4B0A408D83E7}" type="datetimeFigureOut">
              <a:rPr lang="en-GB" smtClean="0"/>
              <a:t>29/07/2022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72702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4EC6E2-EF5F-47B3-BDE5-4B0A408D83E7}" type="datetimeFigureOut">
              <a:rPr lang="en-GB" smtClean="0"/>
              <a:t>29/07/2022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308983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EC6E2-EF5F-47B3-BDE5-4B0A408D83E7}" type="datetimeFigureOut">
              <a:rPr lang="en-GB" smtClean="0"/>
              <a:t>29/07/2022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315418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4EC6E2-EF5F-47B3-BDE5-4B0A408D83E7}"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924F58-819F-4414-B3A4-E9A950BC122C}" type="slidenum">
              <a:rPr lang="en-GB" smtClean="0"/>
              <a:t>‹#›</a:t>
            </a:fld>
            <a:endParaRPr lang="en-GB"/>
          </a:p>
        </p:txBody>
      </p:sp>
    </p:spTree>
    <p:extLst>
      <p:ext uri="{BB962C8B-B14F-4D97-AF65-F5344CB8AC3E}">
        <p14:creationId xmlns:p14="http://schemas.microsoft.com/office/powerpoint/2010/main" val="2102782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924F58-819F-4414-B3A4-E9A950BC122C}" type="slidenum">
              <a:rPr lang="en-GB" smtClean="0"/>
              <a:t>‹#›</a:t>
            </a:fld>
            <a:endParaRPr lang="en-GB"/>
          </a:p>
        </p:txBody>
      </p:sp>
      <p:sp>
        <p:nvSpPr>
          <p:cNvPr id="5" name="Date Placeholder 4"/>
          <p:cNvSpPr>
            <a:spLocks noGrp="1"/>
          </p:cNvSpPr>
          <p:nvPr>
            <p:ph type="dt" sz="half" idx="10"/>
          </p:nvPr>
        </p:nvSpPr>
        <p:spPr/>
        <p:txBody>
          <a:bodyPr/>
          <a:lstStyle/>
          <a:p>
            <a:fld id="{AD4EC6E2-EF5F-47B3-BDE5-4B0A408D83E7}" type="datetimeFigureOut">
              <a:rPr lang="en-GB" smtClean="0"/>
              <a:t>29/07/2022</a:t>
            </a:fld>
            <a:endParaRPr lang="en-GB"/>
          </a:p>
        </p:txBody>
      </p:sp>
    </p:spTree>
    <p:extLst>
      <p:ext uri="{BB962C8B-B14F-4D97-AF65-F5344CB8AC3E}">
        <p14:creationId xmlns:p14="http://schemas.microsoft.com/office/powerpoint/2010/main" val="181846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4EC6E2-EF5F-47B3-BDE5-4B0A408D83E7}" type="datetimeFigureOut">
              <a:rPr lang="en-GB" smtClean="0"/>
              <a:t>29/07/2022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2924F58-819F-4414-B3A4-E9A950BC122C}" type="slidenum">
              <a:rPr lang="en-GB" smtClean="0"/>
              <a:t>‹#›</a:t>
            </a:fld>
            <a:endParaRPr lang="en-GB"/>
          </a:p>
        </p:txBody>
      </p:sp>
      <p:pic>
        <p:nvPicPr>
          <p:cNvPr id="7" name="Picture 6"/>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30677" y="5921114"/>
            <a:ext cx="827065" cy="827065"/>
          </a:xfrm>
          <a:prstGeom prst="rect">
            <a:avLst/>
          </a:prstGeom>
        </p:spPr>
      </p:pic>
    </p:spTree>
    <p:extLst>
      <p:ext uri="{BB962C8B-B14F-4D97-AF65-F5344CB8AC3E}">
        <p14:creationId xmlns:p14="http://schemas.microsoft.com/office/powerpoint/2010/main" val="10075023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ommunitycare.co.uk/2022/05/26/arthur-and-star-cases-show-need-for-expert-child-protection-units-finds-review/" TargetMode="External"/><Relationship Id="rId2" Type="http://schemas.openxmlformats.org/officeDocument/2006/relationships/hyperlink" Target="https://www.gov.uk/government/publications/national-review-into-the-murders-of-arthur-labinjo-hughes-and-star-hobson" TargetMode="External"/><Relationship Id="rId1" Type="http://schemas.openxmlformats.org/officeDocument/2006/relationships/slideLayout" Target="../slideLayouts/slideLayout2.xml"/><Relationship Id="rId4" Type="http://schemas.openxmlformats.org/officeDocument/2006/relationships/hyperlink" Target="https://learning.nspcc.org.uk/research-resources/2022/national-review-murders-arthur-labinjo-hughes-star-hobson-caspar-brief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577" y="2111714"/>
            <a:ext cx="8889167" cy="2387600"/>
          </a:xfrm>
        </p:spPr>
        <p:txBody>
          <a:bodyPr>
            <a:normAutofit/>
          </a:bodyPr>
          <a:lstStyle/>
          <a:p>
            <a:r>
              <a:rPr lang="en-GB" sz="4400" dirty="0" smtClean="0">
                <a:solidFill>
                  <a:schemeClr val="tx1"/>
                </a:solidFill>
              </a:rPr>
              <a:t>The national review into the murders of Arthur </a:t>
            </a:r>
            <a:r>
              <a:rPr lang="en-GB" sz="4400" dirty="0" err="1" smtClean="0">
                <a:solidFill>
                  <a:schemeClr val="tx1"/>
                </a:solidFill>
              </a:rPr>
              <a:t>Labinjo</a:t>
            </a:r>
            <a:r>
              <a:rPr lang="en-GB" sz="4400" dirty="0" smtClean="0">
                <a:solidFill>
                  <a:schemeClr val="tx1"/>
                </a:solidFill>
              </a:rPr>
              <a:t>-Hughes and Star Hobson</a:t>
            </a:r>
            <a:endParaRPr lang="en-GB" sz="4400" dirty="0">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292" y="4499314"/>
            <a:ext cx="1838394" cy="1838394"/>
          </a:xfrm>
          <a:prstGeom prst="rect">
            <a:avLst/>
          </a:prstGeom>
        </p:spPr>
      </p:pic>
    </p:spTree>
    <p:extLst>
      <p:ext uri="{BB962C8B-B14F-4D97-AF65-F5344CB8AC3E}">
        <p14:creationId xmlns:p14="http://schemas.microsoft.com/office/powerpoint/2010/main" val="133153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a:xfrm>
            <a:off x="677334" y="2160590"/>
            <a:ext cx="8596668" cy="1781824"/>
          </a:xfrm>
        </p:spPr>
        <p:txBody>
          <a:bodyPr>
            <a:noAutofit/>
          </a:bodyPr>
          <a:lstStyle/>
          <a:p>
            <a:pPr marL="0" indent="0">
              <a:buNone/>
            </a:pPr>
            <a:r>
              <a:rPr lang="en-GB" sz="2400" dirty="0" smtClean="0">
                <a:latin typeface="Calibri" panose="020F0502020204030204" pitchFamily="34" charset="0"/>
                <a:cs typeface="Calibri" panose="020F0502020204030204" pitchFamily="34" charset="0"/>
              </a:rPr>
              <a:t>This briefing aims to summarise the key learning points and recommendations from the Child Safeguarding Practice Review Panel’s national review into the murders of Arthur </a:t>
            </a:r>
            <a:r>
              <a:rPr lang="en-GB" sz="2400" dirty="0" err="1" smtClean="0">
                <a:latin typeface="Calibri" panose="020F0502020204030204" pitchFamily="34" charset="0"/>
                <a:cs typeface="Calibri" panose="020F0502020204030204" pitchFamily="34" charset="0"/>
              </a:rPr>
              <a:t>Labinjo</a:t>
            </a:r>
            <a:r>
              <a:rPr lang="en-GB" sz="2400" dirty="0" smtClean="0">
                <a:latin typeface="Calibri" panose="020F0502020204030204" pitchFamily="34" charset="0"/>
                <a:cs typeface="Calibri" panose="020F0502020204030204" pitchFamily="34" charset="0"/>
              </a:rPr>
              <a:t>-Hughes and Star Hobson. It outlines the main practice and systems issues that featured in Arthur and Star’s stories. It also sets out national recommendations for improving child protection across England. </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1833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national review</a:t>
            </a:r>
            <a:endParaRPr lang="en-GB" dirty="0"/>
          </a:p>
        </p:txBody>
      </p:sp>
      <p:sp>
        <p:nvSpPr>
          <p:cNvPr id="3" name="Content Placeholder 2"/>
          <p:cNvSpPr>
            <a:spLocks noGrp="1"/>
          </p:cNvSpPr>
          <p:nvPr>
            <p:ph idx="1"/>
          </p:nvPr>
        </p:nvSpPr>
        <p:spPr>
          <a:xfrm>
            <a:off x="677334" y="1545992"/>
            <a:ext cx="9006312" cy="3880773"/>
          </a:xfrm>
        </p:spPr>
        <p:txBody>
          <a:bodyPr>
            <a:noAutofit/>
          </a:bodyPr>
          <a:lstStyle/>
          <a:p>
            <a:pPr marL="0" indent="0">
              <a:buNone/>
            </a:pPr>
            <a:r>
              <a:rPr lang="en-GB" dirty="0" smtClean="0">
                <a:latin typeface="Calibri" panose="020F0502020204030204" pitchFamily="34" charset="0"/>
                <a:cs typeface="Calibri" panose="020F0502020204030204" pitchFamily="34" charset="0"/>
              </a:rPr>
              <a:t>Arthur </a:t>
            </a:r>
            <a:r>
              <a:rPr lang="en-GB" dirty="0" err="1" smtClean="0">
                <a:latin typeface="Calibri" panose="020F0502020204030204" pitchFamily="34" charset="0"/>
                <a:cs typeface="Calibri" panose="020F0502020204030204" pitchFamily="34" charset="0"/>
              </a:rPr>
              <a:t>Labinjo</a:t>
            </a:r>
            <a:r>
              <a:rPr lang="en-GB" dirty="0" smtClean="0">
                <a:latin typeface="Calibri" panose="020F0502020204030204" pitchFamily="34" charset="0"/>
                <a:cs typeface="Calibri" panose="020F0502020204030204" pitchFamily="34" charset="0"/>
              </a:rPr>
              <a:t> Hughes: Died 16 June 2020, aged six. Arthur was murdered by his father’s partner (Emma Tustin). His father, Thomas Hughes, was convicted of manslaughter.</a:t>
            </a:r>
          </a:p>
          <a:p>
            <a:pPr marL="0" indent="0">
              <a:buNone/>
            </a:pPr>
            <a:r>
              <a:rPr lang="en-GB" dirty="0" smtClean="0">
                <a:latin typeface="Calibri" panose="020F0502020204030204" pitchFamily="34" charset="0"/>
                <a:cs typeface="Calibri" panose="020F0502020204030204" pitchFamily="34" charset="0"/>
              </a:rPr>
              <a:t>Star Hobson: Died 22 Sept 2020, aged 16 months. Star was murdered by her mother’s partner (Savannah </a:t>
            </a:r>
            <a:r>
              <a:rPr lang="en-GB" dirty="0" err="1" smtClean="0">
                <a:latin typeface="Calibri" panose="020F0502020204030204" pitchFamily="34" charset="0"/>
                <a:cs typeface="Calibri" panose="020F0502020204030204" pitchFamily="34" charset="0"/>
              </a:rPr>
              <a:t>Brockhill</a:t>
            </a:r>
            <a:r>
              <a:rPr lang="en-GB" dirty="0" smtClean="0">
                <a:latin typeface="Calibri" panose="020F0502020204030204" pitchFamily="34" charset="0"/>
                <a:cs typeface="Calibri" panose="020F0502020204030204" pitchFamily="34" charset="0"/>
              </a:rPr>
              <a:t>). Her mother, Frankie Smith, was convicted of allowing her death.</a:t>
            </a:r>
          </a:p>
          <a:p>
            <a:pPr marL="0" indent="0">
              <a:buNone/>
            </a:pPr>
            <a:endParaRPr lang="en-GB" dirty="0">
              <a:latin typeface="Calibri" panose="020F0502020204030204" pitchFamily="34" charset="0"/>
              <a:cs typeface="Calibri" panose="020F0502020204030204" pitchFamily="34" charset="0"/>
            </a:endParaRPr>
          </a:p>
          <a:p>
            <a:pPr marL="0" indent="0">
              <a:buNone/>
            </a:pPr>
            <a:r>
              <a:rPr lang="en-GB" dirty="0" smtClean="0">
                <a:latin typeface="Calibri" panose="020F0502020204030204" pitchFamily="34" charset="0"/>
                <a:cs typeface="Calibri" panose="020F0502020204030204" pitchFamily="34" charset="0"/>
              </a:rPr>
              <a:t>The review was initiated due to the severe level of harm experienced by Arthur and Star, whilst public agencies were involved with their families. Arthur and Star were both murdered in 2020 as a result of sustained abuse and neglect by their caregivers. Professionals and family members had previously thought their parents capable of providing good care to them. However, wider family members voiced multiple concerns and shared evidence of physical abuse with professionals prior to their deaths. There was also a history of domestic abuse in both cases.</a:t>
            </a: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6654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Findings</a:t>
            </a:r>
            <a:endParaRPr lang="en-GB" dirty="0"/>
          </a:p>
        </p:txBody>
      </p:sp>
      <p:sp>
        <p:nvSpPr>
          <p:cNvPr id="3" name="Content Placeholder 2"/>
          <p:cNvSpPr>
            <a:spLocks noGrp="1"/>
          </p:cNvSpPr>
          <p:nvPr>
            <p:ph idx="1"/>
          </p:nvPr>
        </p:nvSpPr>
        <p:spPr>
          <a:xfrm>
            <a:off x="793230" y="1270000"/>
            <a:ext cx="8830456" cy="4351338"/>
          </a:xfrm>
        </p:spPr>
        <p:txBody>
          <a:bodyPr>
            <a:normAutofit/>
          </a:bodyPr>
          <a:lstStyle/>
          <a:p>
            <a:pPr marL="0" indent="0">
              <a:buNone/>
            </a:pPr>
            <a:r>
              <a:rPr lang="en-GB" dirty="0" smtClean="0">
                <a:latin typeface="Calibri" panose="020F0502020204030204" pitchFamily="34" charset="0"/>
                <a:cs typeface="Calibri" panose="020F0502020204030204" pitchFamily="34" charset="0"/>
              </a:rPr>
              <a:t>The review identifies a set of core issues that hindered professional understanding of what was happening to the children in both cases. The Panel emphasises that these are not isolated issues; they feature regularly in serious case reviews and thematic practice reviews nationally.</a:t>
            </a:r>
          </a:p>
          <a:p>
            <a:pPr marL="0" indent="0">
              <a:buNone/>
            </a:pPr>
            <a:endParaRPr lang="en-GB" dirty="0" smtClean="0">
              <a:latin typeface="Calibri" panose="020F0502020204030204" pitchFamily="34" charset="0"/>
              <a:cs typeface="Calibri" panose="020F0502020204030204" pitchFamily="34" charset="0"/>
            </a:endParaRPr>
          </a:p>
          <a:p>
            <a:r>
              <a:rPr lang="en-GB" dirty="0" smtClean="0">
                <a:latin typeface="Calibri" panose="020F0502020204030204" pitchFamily="34" charset="0"/>
                <a:cs typeface="Calibri" panose="020F0502020204030204" pitchFamily="34" charset="0"/>
              </a:rPr>
              <a:t>Weakness in information sharing and seeking, within and between agencies, no clear picture of what happening</a:t>
            </a:r>
          </a:p>
          <a:p>
            <a:r>
              <a:rPr lang="en-GB" dirty="0" smtClean="0">
                <a:latin typeface="Calibri" panose="020F0502020204030204" pitchFamily="34" charset="0"/>
                <a:cs typeface="Calibri" panose="020F0502020204030204" pitchFamily="34" charset="0"/>
              </a:rPr>
              <a:t>Family concerns not listened to and too much taken at face value</a:t>
            </a:r>
          </a:p>
          <a:p>
            <a:r>
              <a:rPr lang="en-GB" dirty="0" smtClean="0">
                <a:latin typeface="Calibri" panose="020F0502020204030204" pitchFamily="34" charset="0"/>
                <a:cs typeface="Calibri" panose="020F0502020204030204" pitchFamily="34" charset="0"/>
              </a:rPr>
              <a:t>Lack of robust critical thinking and challenge</a:t>
            </a:r>
          </a:p>
          <a:p>
            <a:r>
              <a:rPr lang="en-GB" dirty="0" smtClean="0">
                <a:latin typeface="Calibri" panose="020F0502020204030204" pitchFamily="34" charset="0"/>
                <a:cs typeface="Calibri" panose="020F0502020204030204" pitchFamily="34" charset="0"/>
              </a:rPr>
              <a:t>Failure to trigger statutory multi-agency CP processes</a:t>
            </a:r>
          </a:p>
          <a:p>
            <a:r>
              <a:rPr lang="en-GB" dirty="0" smtClean="0">
                <a:latin typeface="Calibri" panose="020F0502020204030204" pitchFamily="34" charset="0"/>
                <a:cs typeface="Calibri" panose="020F0502020204030204" pitchFamily="34" charset="0"/>
              </a:rPr>
              <a:t>Sharper specialist child protection skills and expertise</a:t>
            </a:r>
          </a:p>
          <a:p>
            <a:r>
              <a:rPr lang="en-GB" dirty="0" smtClean="0">
                <a:latin typeface="Calibri" panose="020F0502020204030204" pitchFamily="34" charset="0"/>
                <a:cs typeface="Calibri" panose="020F0502020204030204" pitchFamily="34" charset="0"/>
              </a:rPr>
              <a:t>Leaders ’ responsibilities to create conditions for this complex work.</a:t>
            </a: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1754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79817"/>
            <a:ext cx="8596668" cy="1320800"/>
          </a:xfrm>
        </p:spPr>
        <p:txBody>
          <a:bodyPr/>
          <a:lstStyle/>
          <a:p>
            <a:r>
              <a:rPr lang="en-GB" dirty="0" smtClean="0"/>
              <a:t>Key messages for all Safeguarding Partners</a:t>
            </a:r>
            <a:endParaRPr lang="en-GB" dirty="0"/>
          </a:p>
        </p:txBody>
      </p:sp>
      <p:sp>
        <p:nvSpPr>
          <p:cNvPr id="3" name="Content Placeholder 2"/>
          <p:cNvSpPr>
            <a:spLocks noGrp="1"/>
          </p:cNvSpPr>
          <p:nvPr>
            <p:ph idx="1"/>
          </p:nvPr>
        </p:nvSpPr>
        <p:spPr>
          <a:xfrm>
            <a:off x="677333" y="1375764"/>
            <a:ext cx="9126233" cy="3880773"/>
          </a:xfrm>
        </p:spPr>
        <p:txBody>
          <a:bodyPr>
            <a:noAutofit/>
          </a:bodyPr>
          <a:lstStyle/>
          <a:p>
            <a:pPr marL="0" indent="0">
              <a:buNone/>
            </a:pPr>
            <a:r>
              <a:rPr lang="en-GB" dirty="0" smtClean="0">
                <a:latin typeface="Calibri" panose="020F0502020204030204" pitchFamily="34" charset="0"/>
                <a:cs typeface="Calibri" panose="020F0502020204030204" pitchFamily="34" charset="0"/>
              </a:rPr>
              <a:t>The report also sets out a few key messages for all Safeguarding Partners to reflect on:</a:t>
            </a:r>
          </a:p>
          <a:p>
            <a:pPr marL="0" indent="0">
              <a:buNone/>
            </a:pPr>
            <a:r>
              <a:rPr lang="en-GB" dirty="0" smtClean="0">
                <a:latin typeface="Calibri" panose="020F0502020204030204" pitchFamily="34" charset="0"/>
                <a:cs typeface="Calibri" panose="020F0502020204030204" pitchFamily="34" charset="0"/>
              </a:rPr>
              <a:t>All </a:t>
            </a:r>
            <a:r>
              <a:rPr lang="en-GB" dirty="0" smtClean="0">
                <a:latin typeface="Calibri" panose="020F0502020204030204" pitchFamily="34" charset="0"/>
                <a:cs typeface="Calibri" panose="020F0502020204030204" pitchFamily="34" charset="0"/>
              </a:rPr>
              <a:t>Safeguarding Partners should assure themselves that:</a:t>
            </a:r>
          </a:p>
          <a:p>
            <a:r>
              <a:rPr lang="en-GB" dirty="0" smtClean="0">
                <a:latin typeface="Calibri" panose="020F0502020204030204" pitchFamily="34" charset="0"/>
                <a:cs typeface="Calibri" panose="020F0502020204030204" pitchFamily="34" charset="0"/>
              </a:rPr>
              <a:t>Robust </a:t>
            </a:r>
            <a:r>
              <a:rPr lang="en-GB" dirty="0" smtClean="0">
                <a:latin typeface="Calibri" panose="020F0502020204030204" pitchFamily="34" charset="0"/>
                <a:cs typeface="Calibri" panose="020F0502020204030204" pitchFamily="34" charset="0"/>
              </a:rPr>
              <a:t>multi-agency strategy discussions are always being held whenever it is suspected a child may be at risk of suffering significant harm.</a:t>
            </a:r>
          </a:p>
          <a:p>
            <a:r>
              <a:rPr lang="en-GB" dirty="0" smtClean="0">
                <a:latin typeface="Calibri" panose="020F0502020204030204" pitchFamily="34" charset="0"/>
                <a:cs typeface="Calibri" panose="020F0502020204030204" pitchFamily="34" charset="0"/>
              </a:rPr>
              <a:t>Sufficient </a:t>
            </a:r>
            <a:r>
              <a:rPr lang="en-GB" dirty="0" smtClean="0">
                <a:latin typeface="Calibri" panose="020F0502020204030204" pitchFamily="34" charset="0"/>
                <a:cs typeface="Calibri" panose="020F0502020204030204" pitchFamily="34" charset="0"/>
              </a:rPr>
              <a:t>resources are in place from across all agencies to allow for the necessary multi-agency engagement in child protection processes e.g., strategy discussions, section 47 enquiries, Initial Child Protection Conferences.</a:t>
            </a:r>
          </a:p>
          <a:p>
            <a:r>
              <a:rPr lang="en-GB" dirty="0" smtClean="0">
                <a:latin typeface="Calibri" panose="020F0502020204030204" pitchFamily="34" charset="0"/>
                <a:cs typeface="Calibri" panose="020F0502020204030204" pitchFamily="34" charset="0"/>
              </a:rPr>
              <a:t>There </a:t>
            </a:r>
            <a:r>
              <a:rPr lang="en-GB" dirty="0" smtClean="0">
                <a:latin typeface="Calibri" panose="020F0502020204030204" pitchFamily="34" charset="0"/>
                <a:cs typeface="Calibri" panose="020F0502020204030204" pitchFamily="34" charset="0"/>
              </a:rPr>
              <a:t>are robust information sharing arrangements and protocols in place across the Partnership.</a:t>
            </a:r>
          </a:p>
          <a:p>
            <a:r>
              <a:rPr lang="en-GB" dirty="0" smtClean="0">
                <a:latin typeface="Calibri" panose="020F0502020204030204" pitchFamily="34" charset="0"/>
                <a:cs typeface="Calibri" panose="020F0502020204030204" pitchFamily="34" charset="0"/>
              </a:rPr>
              <a:t>Referrals </a:t>
            </a:r>
            <a:r>
              <a:rPr lang="en-GB" dirty="0" smtClean="0">
                <a:latin typeface="Calibri" panose="020F0502020204030204" pitchFamily="34" charset="0"/>
                <a:cs typeface="Calibri" panose="020F0502020204030204" pitchFamily="34" charset="0"/>
              </a:rPr>
              <a:t>are not deemed malicious without a full and thorough multi-agency assessment, including talking with the referrer, and agreement with the appropriate manager. Indeed, the Panel believes that the use of such language has many attendant risks and would therefore discourage its usage as a professional conclusion.</a:t>
            </a: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51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Recommendations</a:t>
            </a:r>
            <a:endParaRPr lang="en-GB" dirty="0"/>
          </a:p>
        </p:txBody>
      </p:sp>
      <p:sp>
        <p:nvSpPr>
          <p:cNvPr id="3" name="Content Placeholder 2"/>
          <p:cNvSpPr>
            <a:spLocks noGrp="1"/>
          </p:cNvSpPr>
          <p:nvPr>
            <p:ph idx="1"/>
          </p:nvPr>
        </p:nvSpPr>
        <p:spPr>
          <a:xfrm>
            <a:off x="677334" y="1270000"/>
            <a:ext cx="8596668" cy="3880773"/>
          </a:xfrm>
        </p:spPr>
        <p:txBody>
          <a:bodyPr>
            <a:noAutofit/>
          </a:bodyPr>
          <a:lstStyle/>
          <a:p>
            <a:pPr marL="0" indent="0">
              <a:buNone/>
            </a:pPr>
            <a:r>
              <a:rPr lang="en-GB" dirty="0" smtClean="0">
                <a:latin typeface="Calibri" panose="020F0502020204030204" pitchFamily="34" charset="0"/>
                <a:cs typeface="Calibri" panose="020F0502020204030204" pitchFamily="34" charset="0"/>
              </a:rPr>
              <a:t>The Panel acknowledges that, whilst there were examples of good practice, it is clear that the core issues referred to at the beginning of this briefing are not unusual and appear in multiple serious incident reviews. Despite successive reviews and inquiries, these issues continue to recur. The Panel therefore advises that its recommendations be implemented at both a local and a national level.</a:t>
            </a:r>
          </a:p>
          <a:p>
            <a:pPr marL="0" indent="0">
              <a:buNone/>
            </a:pPr>
            <a:r>
              <a:rPr lang="en-GB" dirty="0" smtClean="0">
                <a:latin typeface="Calibri" panose="020F0502020204030204" pitchFamily="34" charset="0"/>
                <a:cs typeface="Calibri" panose="020F0502020204030204" pitchFamily="34" charset="0"/>
              </a:rPr>
              <a:t>The Panel makes one core recommendation, and eight further, more specific recommendations.</a:t>
            </a:r>
          </a:p>
          <a:p>
            <a:pPr marL="0" indent="0">
              <a:buNone/>
            </a:pPr>
            <a:r>
              <a:rPr lang="en-GB" dirty="0" smtClean="0">
                <a:latin typeface="Calibri" panose="020F0502020204030204" pitchFamily="34" charset="0"/>
                <a:cs typeface="Calibri" panose="020F0502020204030204" pitchFamily="34" charset="0"/>
              </a:rPr>
              <a:t>Core recommendation: develop a new approach to undertaking child protection work </a:t>
            </a:r>
          </a:p>
          <a:p>
            <a:r>
              <a:rPr lang="en-GB" dirty="0" smtClean="0">
                <a:latin typeface="Calibri" panose="020F0502020204030204" pitchFamily="34" charset="0"/>
                <a:cs typeface="Calibri" panose="020F0502020204030204" pitchFamily="34" charset="0"/>
              </a:rPr>
              <a:t>Fully integrated, multi-agency investigation and decision making should take place throughout the entire child protection process.</a:t>
            </a:r>
          </a:p>
          <a:p>
            <a:r>
              <a:rPr lang="en-GB" dirty="0" smtClean="0">
                <a:latin typeface="Calibri" panose="020F0502020204030204" pitchFamily="34" charset="0"/>
                <a:cs typeface="Calibri" panose="020F0502020204030204" pitchFamily="34" charset="0"/>
              </a:rPr>
              <a:t>Only those with the appropriate expertise and skills should undertake child protection work.</a:t>
            </a:r>
          </a:p>
          <a:p>
            <a:r>
              <a:rPr lang="en-GB" dirty="0" smtClean="0">
                <a:latin typeface="Calibri" panose="020F0502020204030204" pitchFamily="34" charset="0"/>
                <a:cs typeface="Calibri" panose="020F0502020204030204" pitchFamily="34" charset="0"/>
              </a:rPr>
              <a:t>Leaders should be able to deliver excellent child protection responses and create the right organisational context to make this happen.</a:t>
            </a:r>
          </a:p>
          <a:p>
            <a:pPr marL="0" indent="0">
              <a:buNone/>
            </a:pPr>
            <a:endParaRPr lang="en-GB"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408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Recommendations</a:t>
            </a:r>
            <a:endParaRPr lang="en-GB" dirty="0"/>
          </a:p>
        </p:txBody>
      </p:sp>
      <p:sp>
        <p:nvSpPr>
          <p:cNvPr id="3" name="Content Placeholder 2"/>
          <p:cNvSpPr>
            <a:spLocks noGrp="1"/>
          </p:cNvSpPr>
          <p:nvPr>
            <p:ph idx="1"/>
          </p:nvPr>
        </p:nvSpPr>
        <p:spPr>
          <a:xfrm>
            <a:off x="677334" y="1141258"/>
            <a:ext cx="8596668" cy="3880773"/>
          </a:xfrm>
        </p:spPr>
        <p:txBody>
          <a:bodyPr>
            <a:noAutofit/>
          </a:bodyPr>
          <a:lstStyle/>
          <a:p>
            <a:pPr marL="0" indent="0">
              <a:buNone/>
            </a:pPr>
            <a:r>
              <a:rPr lang="en-GB" dirty="0" smtClean="0">
                <a:latin typeface="Calibri" panose="020F0502020204030204" pitchFamily="34" charset="0"/>
                <a:cs typeface="Calibri" panose="020F0502020204030204" pitchFamily="34" charset="0"/>
              </a:rPr>
              <a:t>Recommendation 1: A new expert-led, multi-agency model for child protection investigation, planning, intervention, and review.</a:t>
            </a:r>
          </a:p>
          <a:p>
            <a:pPr marL="0" indent="0">
              <a:buNone/>
            </a:pPr>
            <a:r>
              <a:rPr lang="en-GB" dirty="0" smtClean="0">
                <a:latin typeface="Calibri" panose="020F0502020204030204" pitchFamily="34" charset="0"/>
                <a:cs typeface="Calibri" panose="020F0502020204030204" pitchFamily="34" charset="0"/>
              </a:rPr>
              <a:t>Recommendation 2: Establishing National Multi-Agency Practice Standards for Child Protection.</a:t>
            </a:r>
          </a:p>
          <a:p>
            <a:pPr marL="0" indent="0">
              <a:buNone/>
            </a:pPr>
            <a:r>
              <a:rPr lang="en-GB" dirty="0" smtClean="0">
                <a:latin typeface="Calibri" panose="020F0502020204030204" pitchFamily="34" charset="0"/>
                <a:cs typeface="Calibri" panose="020F0502020204030204" pitchFamily="34" charset="0"/>
              </a:rPr>
              <a:t>Recommendation 3: Strengthening the local Safeguarding Partners to ensure proper co-ordination and involvement of all agencies.</a:t>
            </a:r>
          </a:p>
          <a:p>
            <a:pPr marL="0" indent="0">
              <a:buNone/>
            </a:pPr>
            <a:r>
              <a:rPr lang="en-GB" dirty="0" smtClean="0">
                <a:latin typeface="Calibri" panose="020F0502020204030204" pitchFamily="34" charset="0"/>
                <a:cs typeface="Calibri" panose="020F0502020204030204" pitchFamily="34" charset="0"/>
              </a:rPr>
              <a:t>Recommendation 4: Changes to multi-agency inspection to better understand local performance and drive improvement.</a:t>
            </a:r>
          </a:p>
          <a:p>
            <a:pPr marL="0" indent="0">
              <a:buNone/>
            </a:pPr>
            <a:r>
              <a:rPr lang="en-GB" dirty="0" smtClean="0">
                <a:latin typeface="Calibri" panose="020F0502020204030204" pitchFamily="34" charset="0"/>
                <a:cs typeface="Calibri" panose="020F0502020204030204" pitchFamily="34" charset="0"/>
              </a:rPr>
              <a:t>Recommendation 5: A new role for the Child Safeguarding Practice Review Panel in driving practice improvement in Safeguarding Partners.</a:t>
            </a:r>
          </a:p>
          <a:p>
            <a:pPr marL="0" indent="0">
              <a:buNone/>
            </a:pPr>
            <a:r>
              <a:rPr lang="en-GB" dirty="0" smtClean="0">
                <a:latin typeface="Calibri" panose="020F0502020204030204" pitchFamily="34" charset="0"/>
                <a:cs typeface="Calibri" panose="020F0502020204030204" pitchFamily="34" charset="0"/>
              </a:rPr>
              <a:t>Recommendation 6: A sharper performance focus and better co-ordination of child protection policy in central Government.</a:t>
            </a:r>
          </a:p>
          <a:p>
            <a:pPr marL="0" indent="0">
              <a:buNone/>
            </a:pPr>
            <a:r>
              <a:rPr lang="en-GB" dirty="0" smtClean="0">
                <a:latin typeface="Calibri" panose="020F0502020204030204" pitchFamily="34" charset="0"/>
                <a:cs typeface="Calibri" panose="020F0502020204030204" pitchFamily="34" charset="0"/>
              </a:rPr>
              <a:t>Recommendation 7: Using the potential of data to help professionals protect children.</a:t>
            </a:r>
          </a:p>
          <a:p>
            <a:pPr marL="0" indent="0">
              <a:buNone/>
            </a:pPr>
            <a:r>
              <a:rPr lang="en-GB" dirty="0" smtClean="0">
                <a:latin typeface="Calibri" panose="020F0502020204030204" pitchFamily="34" charset="0"/>
                <a:cs typeface="Calibri" panose="020F0502020204030204" pitchFamily="34" charset="0"/>
              </a:rPr>
              <a:t>Recommendation 8: Specific practice improvements in relation to domestic abuse.</a:t>
            </a: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386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r>
              <a:rPr lang="en-GB" dirty="0"/>
              <a:t>National Review </a:t>
            </a:r>
            <a:r>
              <a:rPr lang="en-GB" u="sng" dirty="0" smtClean="0">
                <a:hlinkClick r:id="rId2"/>
              </a:rPr>
              <a:t>https</a:t>
            </a:r>
            <a:r>
              <a:rPr lang="en-GB" u="sng" dirty="0">
                <a:hlinkClick r:id="rId2"/>
              </a:rPr>
              <a:t>://www.gov.uk/government/publications/national-review-into-the-murders-of-arthur-labinjo-hughes-and-star-hobson</a:t>
            </a:r>
            <a:r>
              <a:rPr lang="en-GB" dirty="0"/>
              <a:t>  </a:t>
            </a:r>
          </a:p>
          <a:p>
            <a:r>
              <a:rPr lang="en-GB" dirty="0"/>
              <a:t>Community Care </a:t>
            </a:r>
            <a:r>
              <a:rPr lang="en-GB" u="sng" dirty="0">
                <a:hlinkClick r:id="rId3"/>
              </a:rPr>
              <a:t>https://www.communitycare.co.uk/2022/05/26/arthur-and-star-cases-show-need-for-expert-child-protection-units-finds-review/</a:t>
            </a:r>
            <a:r>
              <a:rPr lang="en-GB" dirty="0"/>
              <a:t> </a:t>
            </a:r>
          </a:p>
          <a:p>
            <a:r>
              <a:rPr lang="en-GB" dirty="0" smtClean="0"/>
              <a:t>NSPCC                                                         </a:t>
            </a:r>
            <a:r>
              <a:rPr lang="en-GB" u="sng" dirty="0" smtClean="0">
                <a:hlinkClick r:id="rId4"/>
              </a:rPr>
              <a:t>https</a:t>
            </a:r>
            <a:r>
              <a:rPr lang="en-GB" u="sng" dirty="0">
                <a:hlinkClick r:id="rId4"/>
              </a:rPr>
              <a:t>://learning.nspcc.org.uk/research-resources/2022/national-review-murders-arthur-labinjo-hughes-star-hobson-caspar-briefing</a:t>
            </a:r>
            <a:endParaRPr lang="en-GB" dirty="0"/>
          </a:p>
          <a:p>
            <a:pPr marL="0" indent="0">
              <a:buNone/>
            </a:pPr>
            <a:endParaRPr lang="en-GB" dirty="0"/>
          </a:p>
        </p:txBody>
      </p:sp>
    </p:spTree>
    <p:extLst>
      <p:ext uri="{BB962C8B-B14F-4D97-AF65-F5344CB8AC3E}">
        <p14:creationId xmlns:p14="http://schemas.microsoft.com/office/powerpoint/2010/main" val="7916071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TotalTime>
  <Words>807</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The national review into the murders of Arthur Labinjo-Hughes and Star Hobson</vt:lpstr>
      <vt:lpstr>Context</vt:lpstr>
      <vt:lpstr>About the national review</vt:lpstr>
      <vt:lpstr>Key Findings</vt:lpstr>
      <vt:lpstr>Key messages for all Safeguarding Partners</vt:lpstr>
      <vt:lpstr>National Recommendations</vt:lpstr>
      <vt:lpstr>National Recommendations</vt:lpstr>
      <vt:lpstr>References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review into the murders of Arthur Labinjo-Hughes and Star Hobson</dc:title>
  <dc:creator>Shakira Gordon</dc:creator>
  <cp:lastModifiedBy>Shakira Gordon</cp:lastModifiedBy>
  <cp:revision>3</cp:revision>
  <dcterms:created xsi:type="dcterms:W3CDTF">2022-07-25T15:35:17Z</dcterms:created>
  <dcterms:modified xsi:type="dcterms:W3CDTF">2022-07-29T08:15:24Z</dcterms:modified>
</cp:coreProperties>
</file>