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368" r:id="rId5"/>
    <p:sldId id="376" r:id="rId6"/>
    <p:sldId id="373" r:id="rId7"/>
    <p:sldId id="382" r:id="rId8"/>
    <p:sldId id="3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952D8F-9C67-C740-80B3-A3A37ED5330C}" name="Caroline Davis" initials="CD" userId="S::caroline.davis@london-fire.gov.uk::421634a3-5180-418f-bca0-cba0e269f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Davis" initials="CD" lastIdx="1" clrIdx="0">
    <p:extLst>
      <p:ext uri="{19B8F6BF-5375-455C-9EA6-DF929625EA0E}">
        <p15:presenceInfo xmlns:p15="http://schemas.microsoft.com/office/powerpoint/2012/main" userId="S::CAROLINE.DAVIS@london-fire.gov.uk::421634a3-5180-418f-bca0-cba0e269f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4D09C-8652-194D-8770-F7C49919DA7C}" type="datetimeFigureOut">
              <a:rPr lang="en-US" smtClean="0"/>
              <a:t>9/15/2023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A8357-79B0-694F-ACE2-71B330FFAD66}" type="slidenum">
              <a:rPr lang="en-US" smtClean="0"/>
              <a:t>‹#›</a:t>
            </a:fld>
            <a:endParaRPr lang="en-US"/>
          </a:p>
        </p:txBody>
      </p:sp>
    </p:spTree>
    <p:extLst>
      <p:ext uri="{BB962C8B-B14F-4D97-AF65-F5344CB8AC3E}">
        <p14:creationId xmlns:p14="http://schemas.microsoft.com/office/powerpoint/2010/main" val="271941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AA8357-79B0-694F-ACE2-71B330FFAD66}" type="slidenum">
              <a:rPr lang="en-US" smtClean="0"/>
              <a:t>1</a:t>
            </a:fld>
            <a:endParaRPr lang="en-US"/>
          </a:p>
        </p:txBody>
      </p:sp>
    </p:spTree>
    <p:extLst>
      <p:ext uri="{BB962C8B-B14F-4D97-AF65-F5344CB8AC3E}">
        <p14:creationId xmlns:p14="http://schemas.microsoft.com/office/powerpoint/2010/main" val="145046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645-8F5C-D2F6-AEA8-BDE955F45E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DBC2BF-4710-46EE-BEC0-BE2286CD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131BB0-66F7-C651-0899-B16EEED4DBCE}"/>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11DBD79D-AD5C-73B6-5225-A8AAF77A6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CB15D-AC6A-1562-631F-95888DDFA858}"/>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79335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15F5-FF75-1140-CC13-780EE75193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0D0E9D-8170-EF26-2D76-059DD2BC91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18EDD-9F65-F10B-7725-984BD5E82D52}"/>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B3B11260-FAFA-E10D-41ED-54E987403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1D32C-1E03-289E-E7E1-41B10ED081A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3799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AA4A-E05A-48D7-E669-21F8BD34A1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23ED8-7E9C-E443-13EB-B6B586BB52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F1918-D2F8-5101-C6AB-D50958070D74}"/>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D759174A-4D88-4775-781D-CAE3A432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56A99-6C37-21F1-9336-9394863240D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64496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Alt">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86305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014916"/>
            <a:ext cx="9144000" cy="1719134"/>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0726"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1052"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1842236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75326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108FA6-7DAC-4043-BCF7-8D399804C001}"/>
              </a:ext>
            </a:extLst>
          </p:cNvPr>
          <p:cNvPicPr>
            <a:picLocks noChangeAspect="1"/>
          </p:cNvPicPr>
          <p:nvPr userDrawn="1"/>
        </p:nvPicPr>
        <p:blipFill rotWithShape="1">
          <a:blip r:embed="rId2"/>
          <a:srcRect l="2655" t="-10448" r="1139" b="10448"/>
          <a:stretch/>
        </p:blipFill>
        <p:spPr>
          <a:xfrm>
            <a:off x="0" y="-168442"/>
            <a:ext cx="12192000" cy="1612232"/>
          </a:xfrm>
          <a:prstGeom prst="rect">
            <a:avLst/>
          </a:prstGeom>
        </p:spPr>
      </p:pic>
      <p:sp>
        <p:nvSpPr>
          <p:cNvPr id="10" name="Title 1">
            <a:extLst>
              <a:ext uri="{FF2B5EF4-FFF2-40B4-BE49-F238E27FC236}">
                <a16:creationId xmlns:a16="http://schemas.microsoft.com/office/drawing/2014/main" id="{CFF4E2EB-6648-41B6-98D0-813A0E00C398}"/>
              </a:ext>
            </a:extLst>
          </p:cNvPr>
          <p:cNvSpPr>
            <a:spLocks noGrp="1"/>
          </p:cNvSpPr>
          <p:nvPr>
            <p:ph type="title"/>
          </p:nvPr>
        </p:nvSpPr>
        <p:spPr>
          <a:xfrm>
            <a:off x="309033" y="199440"/>
            <a:ext cx="11385662" cy="1068967"/>
          </a:xfrm>
        </p:spPr>
        <p:txBody>
          <a:bodyPr anchor="ctr"/>
          <a:lstStyle>
            <a:lvl1pPr>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74690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3621724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152879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740820"/>
            <a:ext cx="9144000" cy="993230"/>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1557"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2713"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850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753268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39612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621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341E-3FAD-4C86-0E87-7A5D8ACA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41332F-30D6-61B6-C256-7F8F0F3A5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F262C9-5478-CD2E-F7E1-BC5256A6A6EA}"/>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85AB9582-FC26-DE55-648C-05B4DFF0D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5852F-D530-41CF-6965-ACD6B3F0AAF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6746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3772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60868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121826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9848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EC2-9E12-ADA9-E984-28276AA54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A06124-7D9D-8F91-B164-96275E51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34CBC6-D4CD-E6A6-7E52-D59A7E98634F}"/>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41BDB72C-E1FB-344E-16E3-A0360F513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1E06-AABA-CAD1-FBE7-EBBC90287D91}"/>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7906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D14-E9A0-D06D-D274-2883710293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08569F-012F-7D1A-2331-0391CDB51D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705B82-ACE7-92A5-7440-283F8C64F2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7A6D658-7131-36BF-B59A-E27514165F63}"/>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6" name="Footer Placeholder 5">
            <a:extLst>
              <a:ext uri="{FF2B5EF4-FFF2-40B4-BE49-F238E27FC236}">
                <a16:creationId xmlns:a16="http://schemas.microsoft.com/office/drawing/2014/main" id="{4EC6711D-B7A6-30C2-B585-E955F17D2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065BC-A0A5-2CBC-961E-C899AB6166C2}"/>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490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6610-E5A1-D591-49D5-22EE4326C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1379-0CF0-85B2-DC20-DFF26EB04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B1DE7A-B3E4-115F-9D6E-BB5C0E668F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04446-6D12-FF76-FF76-D35D411A2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7A94D-D545-473A-3783-2D308980B0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F385CC4-3307-BDF0-9748-9B4A649BE1DD}"/>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8" name="Footer Placeholder 7">
            <a:extLst>
              <a:ext uri="{FF2B5EF4-FFF2-40B4-BE49-F238E27FC236}">
                <a16:creationId xmlns:a16="http://schemas.microsoft.com/office/drawing/2014/main" id="{FD5ADCFF-07C7-0F8B-7188-2F37727BD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7C5D7-F192-A3E9-5F19-3D77C0B096A0}"/>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740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2E83-5D5A-8D2C-CFD7-E825B56D8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70D4E2-E445-F052-02D8-7907F35A61B6}"/>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4" name="Footer Placeholder 3">
            <a:extLst>
              <a:ext uri="{FF2B5EF4-FFF2-40B4-BE49-F238E27FC236}">
                <a16:creationId xmlns:a16="http://schemas.microsoft.com/office/drawing/2014/main" id="{C9CD448B-C4BE-2BA5-537E-46D219CD40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63F60-2627-8E38-9DBC-5BC73655D7FE}"/>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858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EA3B9-8C99-DC88-45B8-F3300DA04153}"/>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3" name="Footer Placeholder 2">
            <a:extLst>
              <a:ext uri="{FF2B5EF4-FFF2-40B4-BE49-F238E27FC236}">
                <a16:creationId xmlns:a16="http://schemas.microsoft.com/office/drawing/2014/main" id="{EDD21505-B8D5-818D-AA05-9C1BBD247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CB1DBA-E952-80CD-8F63-A442AE8951A6}"/>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4600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5317-E983-DE12-6643-FEC7EE6817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38C7C-EE45-70F0-9650-510744254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560BBA-DDC0-F4FD-B5F2-0A76291C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7BDC79-B917-BE2D-3DCC-F200C823FF3D}"/>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6" name="Footer Placeholder 5">
            <a:extLst>
              <a:ext uri="{FF2B5EF4-FFF2-40B4-BE49-F238E27FC236}">
                <a16:creationId xmlns:a16="http://schemas.microsoft.com/office/drawing/2014/main" id="{60DD3353-E042-2611-F5F5-B6BA2D42F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658FE-DE08-D5FA-76F1-AE0A1122D6A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07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D81D-794F-EC10-7C4E-30018F3572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D6158A-E6AC-D285-8B00-5A778A6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E9BB0-E21F-E961-98FF-B529155A4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80853F-F166-A38A-8E42-32E443435BC0}"/>
              </a:ext>
            </a:extLst>
          </p:cNvPr>
          <p:cNvSpPr>
            <a:spLocks noGrp="1"/>
          </p:cNvSpPr>
          <p:nvPr>
            <p:ph type="dt" sz="half" idx="10"/>
          </p:nvPr>
        </p:nvSpPr>
        <p:spPr/>
        <p:txBody>
          <a:bodyPr/>
          <a:lstStyle/>
          <a:p>
            <a:fld id="{6A89C581-7AC5-CC44-893C-CB9DF0F5C7C2}" type="datetimeFigureOut">
              <a:rPr lang="en-US" smtClean="0"/>
              <a:t>9/15/2023</a:t>
            </a:fld>
            <a:endParaRPr lang="en-US"/>
          </a:p>
        </p:txBody>
      </p:sp>
      <p:sp>
        <p:nvSpPr>
          <p:cNvPr id="6" name="Footer Placeholder 5">
            <a:extLst>
              <a:ext uri="{FF2B5EF4-FFF2-40B4-BE49-F238E27FC236}">
                <a16:creationId xmlns:a16="http://schemas.microsoft.com/office/drawing/2014/main" id="{66646775-3CE7-D6D5-B07C-5274112B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6E96-CFDE-EB39-C4BA-1804C408B29B}"/>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5870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FB37E-12A7-2EBA-01CA-313558F23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E3ACFC-570C-1D11-FDDB-EAD0BAE4E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7C84C-AD3B-7E01-95DF-094A28F83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C581-7AC5-CC44-893C-CB9DF0F5C7C2}" type="datetimeFigureOut">
              <a:rPr lang="en-US" smtClean="0"/>
              <a:t>9/15/2023</a:t>
            </a:fld>
            <a:endParaRPr lang="en-US"/>
          </a:p>
        </p:txBody>
      </p:sp>
      <p:sp>
        <p:nvSpPr>
          <p:cNvPr id="5" name="Footer Placeholder 4">
            <a:extLst>
              <a:ext uri="{FF2B5EF4-FFF2-40B4-BE49-F238E27FC236}">
                <a16:creationId xmlns:a16="http://schemas.microsoft.com/office/drawing/2014/main" id="{834F6678-F5A8-24C4-A8DB-7B1B08107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A46-B4A2-2D98-C975-425347340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CB8B1-D86E-3C4A-ACB3-E90CF4BF6BD7}" type="slidenum">
              <a:rPr lang="en-US" smtClean="0"/>
              <a:t>‹#›</a:t>
            </a:fld>
            <a:endParaRPr lang="en-US"/>
          </a:p>
        </p:txBody>
      </p:sp>
    </p:spTree>
    <p:extLst>
      <p:ext uri="{BB962C8B-B14F-4D97-AF65-F5344CB8AC3E}">
        <p14:creationId xmlns:p14="http://schemas.microsoft.com/office/powerpoint/2010/main" val="38425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1" r:id="rId13"/>
    <p:sldLayoutId id="2147483669" r:id="rId14"/>
    <p:sldLayoutId id="2147483682" r:id="rId15"/>
    <p:sldLayoutId id="2147483670" r:id="rId16"/>
    <p:sldLayoutId id="2147483661" r:id="rId17"/>
    <p:sldLayoutId id="2147483685" r:id="rId18"/>
    <p:sldLayoutId id="2147483663" r:id="rId19"/>
    <p:sldLayoutId id="2147483686" r:id="rId20"/>
    <p:sldLayoutId id="2147483665" r:id="rId21"/>
    <p:sldLayoutId id="2147483687" r:id="rId22"/>
    <p:sldLayoutId id="214748366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london-fire.gov.uk/safety/the-home/home-fire-safety/"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ubtitle 56">
            <a:extLst>
              <a:ext uri="{FF2B5EF4-FFF2-40B4-BE49-F238E27FC236}">
                <a16:creationId xmlns:a16="http://schemas.microsoft.com/office/drawing/2014/main" id="{BF72EFCE-84E7-420C-8898-05EC6260DA4D}"/>
              </a:ext>
            </a:extLst>
          </p:cNvPr>
          <p:cNvSpPr>
            <a:spLocks noGrp="1"/>
          </p:cNvSpPr>
          <p:nvPr>
            <p:ph type="subTitle" idx="1"/>
          </p:nvPr>
        </p:nvSpPr>
        <p:spPr/>
        <p:txBody>
          <a:bodyPr vert="horz" lIns="91440" tIns="45720" rIns="91440" bIns="45720" rtlCol="0" anchor="t">
            <a:normAutofit/>
          </a:bodyPr>
          <a:lstStyle/>
          <a:p>
            <a:r>
              <a:rPr lang="en-GB" sz="4250" dirty="0"/>
              <a:t>Information for our Partner Agencies</a:t>
            </a:r>
            <a:endParaRPr lang="en-GB" dirty="0"/>
          </a:p>
        </p:txBody>
      </p:sp>
      <p:sp>
        <p:nvSpPr>
          <p:cNvPr id="58" name="Text Placeholder 57">
            <a:extLst>
              <a:ext uri="{FF2B5EF4-FFF2-40B4-BE49-F238E27FC236}">
                <a16:creationId xmlns:a16="http://schemas.microsoft.com/office/drawing/2014/main" id="{AA8E339A-4CD5-4C6F-8628-C0DBEF160DE5}"/>
              </a:ext>
            </a:extLst>
          </p:cNvPr>
          <p:cNvSpPr>
            <a:spLocks noGrp="1"/>
          </p:cNvSpPr>
          <p:nvPr>
            <p:ph type="body" sz="quarter" idx="10"/>
          </p:nvPr>
        </p:nvSpPr>
        <p:spPr/>
        <p:txBody>
          <a:bodyPr>
            <a:normAutofit lnSpcReduction="10000"/>
          </a:bodyPr>
          <a:lstStyle/>
          <a:p>
            <a:pPr marL="0" indent="0">
              <a:buNone/>
            </a:pPr>
            <a:r>
              <a:rPr lang="en-GB"/>
              <a:t>March 2023 </a:t>
            </a:r>
          </a:p>
        </p:txBody>
      </p:sp>
      <p:sp>
        <p:nvSpPr>
          <p:cNvPr id="8" name="Title 55">
            <a:extLst>
              <a:ext uri="{FF2B5EF4-FFF2-40B4-BE49-F238E27FC236}">
                <a16:creationId xmlns:a16="http://schemas.microsoft.com/office/drawing/2014/main" id="{E51AD374-733A-5D8C-2F5C-4136052437FB}"/>
              </a:ext>
            </a:extLst>
          </p:cNvPr>
          <p:cNvSpPr>
            <a:spLocks noGrp="1"/>
          </p:cNvSpPr>
          <p:nvPr>
            <p:ph type="ctrTitle"/>
          </p:nvPr>
        </p:nvSpPr>
        <p:spPr>
          <a:xfrm>
            <a:off x="720725" y="3086100"/>
            <a:ext cx="11380018" cy="863600"/>
          </a:xfrm>
        </p:spPr>
        <p:txBody>
          <a:bodyPr>
            <a:normAutofit fontScale="90000"/>
          </a:bodyPr>
          <a:lstStyle/>
          <a:p>
            <a:r>
              <a:rPr lang="en-GB" dirty="0"/>
              <a:t>A new approach to Home Fire Safety Visits</a:t>
            </a:r>
          </a:p>
        </p:txBody>
      </p:sp>
    </p:spTree>
    <p:extLst>
      <p:ext uri="{BB962C8B-B14F-4D97-AF65-F5344CB8AC3E}">
        <p14:creationId xmlns:p14="http://schemas.microsoft.com/office/powerpoint/2010/main" val="144361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LFB have a new Home Fire Safety Visit (HFSV) strategy</a:t>
            </a:r>
          </a:p>
        </p:txBody>
      </p:sp>
      <p:sp>
        <p:nvSpPr>
          <p:cNvPr id="5" name="TextBox 4">
            <a:extLst>
              <a:ext uri="{FF2B5EF4-FFF2-40B4-BE49-F238E27FC236}">
                <a16:creationId xmlns:a16="http://schemas.microsoft.com/office/drawing/2014/main" id="{0850187E-F0ED-2EC3-021A-21A7BBE18598}"/>
              </a:ext>
            </a:extLst>
          </p:cNvPr>
          <p:cNvSpPr txBox="1"/>
          <p:nvPr/>
        </p:nvSpPr>
        <p:spPr>
          <a:xfrm>
            <a:off x="311120" y="1713986"/>
            <a:ext cx="11648948" cy="57356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LFB carry out Home Fire Safety Visits (HFSVs) across London. We come out to your home, or the home of someone you care for, to provide personalised advice about fire safety. </a:t>
            </a:r>
            <a:endParaRPr lang="en-GB" sz="1600">
              <a:latin typeface="Calibri" panose="020F0502020204030204"/>
              <a:ea typeface="+mn-lt"/>
              <a:cs typeface="Calibri" panose="020F0502020204030204"/>
            </a:endParaRPr>
          </a:p>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We also provide an </a:t>
            </a:r>
            <a:r>
              <a:rPr lang="en-GB" sz="1600" b="1" dirty="0">
                <a:latin typeface="Calibri" panose="020F0502020204030204"/>
                <a:ea typeface="+mn-lt"/>
                <a:cs typeface="Calibri" panose="020F0502020204030204"/>
              </a:rPr>
              <a:t>online checker which will give you tailored advice to keep your home safe</a:t>
            </a:r>
            <a:r>
              <a:rPr lang="en-GB" sz="1600" dirty="0">
                <a:latin typeface="Calibri" panose="020F0502020204030204"/>
                <a:ea typeface="+mn-lt"/>
                <a:cs typeface="Calibri" panose="020F0502020204030204"/>
              </a:rPr>
              <a:t>. This is free and easy use. </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LFB are changing our approach to Home Fire Safety Visits (HFSV) with us moving to a new strategy </a:t>
            </a:r>
            <a:r>
              <a:rPr kumimoji="0" lang="en-GB" sz="1600" b="1" i="0" u="none" strike="noStrike" kern="1200" cap="none" spc="0" normalizeH="0" baseline="0" noProof="0" dirty="0">
                <a:ln>
                  <a:noFill/>
                </a:ln>
                <a:effectLst/>
                <a:uLnTx/>
                <a:uFillTx/>
                <a:latin typeface="Calibri" panose="020F0502020204030204"/>
                <a:ea typeface="+mn-lt"/>
                <a:cs typeface="Calibri" panose="020F0502020204030204"/>
              </a:rPr>
              <a:t>on 3 April 2023</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a:t>
            </a:r>
            <a:r>
              <a:rPr lang="en-GB" sz="1600" dirty="0">
                <a:latin typeface="Calibri" panose="020F0502020204030204"/>
                <a:ea typeface="+mn-lt"/>
                <a:cs typeface="Calibri" panose="020F0502020204030204"/>
              </a:rPr>
              <a:t> </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This will allow us to</a:t>
            </a:r>
            <a:r>
              <a:rPr lang="en-GB" sz="1600" dirty="0">
                <a:latin typeface="Calibri" panose="020F0502020204030204"/>
                <a:ea typeface="+mn-lt"/>
                <a:cs typeface="Calibri" panose="020F0502020204030204"/>
              </a:rPr>
              <a:t> </a:t>
            </a: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 allocate the majority of our safety advice resources to the most vulnerable Londoners.</a:t>
            </a:r>
            <a:endParaRPr lang="en-US"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lvl="0" indent="-285750">
              <a:lnSpc>
                <a:spcPct val="150000"/>
              </a:lnSpc>
              <a:spcBef>
                <a:spcPts val="1000"/>
              </a:spcBef>
              <a:buFont typeface="Arial"/>
              <a:buChar char="•"/>
              <a:defRPr/>
            </a:pP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Full details can be found on our website </a:t>
            </a:r>
            <a:r>
              <a:rPr lang="en-GB" sz="1600" dirty="0">
                <a:hlinkClick r:id="rId2"/>
              </a:rPr>
              <a:t>Home Fire Safety | London Fire Brigade (london-fire.gov.uk)</a:t>
            </a:r>
            <a:endParaRPr lang="en-GB" sz="1600" dirty="0"/>
          </a:p>
          <a:p>
            <a:pPr marL="285750" marR="0" lvl="0" indent="-285750" algn="l" defTabSz="914400" rtl="0" eaLnBrk="1" fontAlgn="auto" latinLnBrk="0" hangingPunct="1">
              <a:lnSpc>
                <a:spcPct val="150000"/>
              </a:lnSpc>
              <a:spcBef>
                <a:spcPts val="1000"/>
              </a:spcBef>
              <a:spcAft>
                <a:spcPts val="0"/>
              </a:spcAft>
              <a:buClrTx/>
              <a:buSzTx/>
              <a:buFont typeface="Arial"/>
              <a:buChar char="•"/>
              <a:tabLst/>
              <a:defRPr/>
            </a:pPr>
            <a:r>
              <a:rPr lang="en-GB" sz="1600" dirty="0">
                <a:latin typeface="Calibri" panose="020F0502020204030204"/>
                <a:ea typeface="+mn-lt"/>
                <a:cs typeface="Calibri" panose="020F0502020204030204"/>
              </a:rPr>
              <a:t>As a valued community partner, there are two things you can do to help:</a:t>
            </a:r>
          </a:p>
          <a:p>
            <a:pPr marL="742950" lvl="1" indent="-285750">
              <a:lnSpc>
                <a:spcPct val="150000"/>
              </a:lnSpc>
              <a:spcBef>
                <a:spcPts val="1000"/>
              </a:spcBef>
              <a:buFont typeface="Arial"/>
              <a:buChar char="•"/>
              <a:defRPr/>
            </a:pPr>
            <a:r>
              <a:rPr lang="en-GB" sz="1600" dirty="0">
                <a:latin typeface="Calibri" panose="020F0502020204030204"/>
                <a:ea typeface="+mn-lt"/>
                <a:cs typeface="Calibri" panose="020F0502020204030204"/>
              </a:rPr>
              <a:t>you can help us </a:t>
            </a:r>
            <a:r>
              <a:rPr lang="en-GB" sz="1600" b="1" dirty="0">
                <a:latin typeface="Calibri" panose="020F0502020204030204"/>
                <a:ea typeface="+mn-lt"/>
                <a:cs typeface="Calibri" panose="020F0502020204030204"/>
              </a:rPr>
              <a:t>identify and refer people </a:t>
            </a:r>
            <a:r>
              <a:rPr lang="en-GB" sz="1600" b="1" dirty="0">
                <a:ea typeface="+mn-lt"/>
                <a:cs typeface="Calibri" panose="020F0502020204030204"/>
              </a:rPr>
              <a:t>who are at high risk </a:t>
            </a:r>
            <a:r>
              <a:rPr lang="en-GB" sz="1600" dirty="0">
                <a:latin typeface="Calibri" panose="020F0502020204030204"/>
                <a:ea typeface="+mn-lt"/>
                <a:cs typeface="Calibri" panose="020F0502020204030204"/>
              </a:rPr>
              <a:t>who would most benefit from a Home Fire Safety Visit</a:t>
            </a:r>
          </a:p>
          <a:p>
            <a:pPr marL="742950" lvl="1" indent="-285750">
              <a:lnSpc>
                <a:spcPct val="150000"/>
              </a:lnSpc>
              <a:spcBef>
                <a:spcPts val="1000"/>
              </a:spcBef>
              <a:buFont typeface="Arial"/>
              <a:buChar char="•"/>
              <a:defRPr/>
            </a:pPr>
            <a:r>
              <a:rPr lang="en-GB" sz="1600" dirty="0">
                <a:ea typeface="+mn-lt"/>
                <a:cs typeface="Calibri" panose="020F0502020204030204"/>
              </a:rPr>
              <a:t>you can play a vital role in helping us </a:t>
            </a:r>
            <a:r>
              <a:rPr lang="en-GB" sz="1600" b="1" dirty="0">
                <a:ea typeface="+mn-lt"/>
                <a:cs typeface="Calibri" panose="020F0502020204030204"/>
              </a:rPr>
              <a:t>reach a large audience with our messaging about our online Home Fire Safety Checker</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The following slides set out some information on our risk categories and how </a:t>
            </a:r>
            <a:r>
              <a:rPr lang="en-GB" sz="1600" dirty="0">
                <a:latin typeface="Calibri" panose="020F0502020204030204"/>
                <a:ea typeface="+mn-lt"/>
                <a:cs typeface="Calibri" panose="020F0502020204030204"/>
              </a:rPr>
              <a:t>you</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 can sign post your networks and people you work with to the most appropriate option.</a:t>
            </a:r>
            <a:r>
              <a:rPr lang="en-GB" sz="1600" dirty="0">
                <a:latin typeface="Calibri" panose="020F0502020204030204"/>
                <a:ea typeface="+mn-lt"/>
                <a:cs typeface="Calibri" panose="020F0502020204030204"/>
              </a:rPr>
              <a:t> </a:t>
            </a:r>
            <a:endParaRPr lang="en-GB"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endParaRPr kumimoji="0" lang="en-GB" sz="16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endParaRPr>
          </a:p>
          <a:p>
            <a:pPr marL="228600" marR="0" lvl="0" indent="-228600" algn="l" defTabSz="914400" rtl="0" eaLnBrk="1" fontAlgn="auto" latinLnBrk="0" hangingPunct="1">
              <a:lnSpc>
                <a:spcPct val="114999"/>
              </a:lnSpc>
              <a:spcBef>
                <a:spcPts val="0"/>
              </a:spcBef>
              <a:spcAft>
                <a:spcPts val="800"/>
              </a:spcAft>
              <a:buClrTx/>
              <a:buSzTx/>
              <a:buFont typeface="Arial" panose="020B0604020202020204" pitchFamily="34" charset="0"/>
              <a:buChar char="•"/>
              <a:tabLst/>
              <a:defRPr/>
            </a:pPr>
            <a:endParaRPr kumimoji="0" lang="en-GB"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14551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Autofit/>
          </a:bodyPr>
          <a:lstStyle/>
          <a:p>
            <a:pPr>
              <a:lnSpc>
                <a:spcPct val="113999"/>
              </a:lnSpc>
              <a:spcBef>
                <a:spcPts val="1000"/>
              </a:spcBef>
            </a:pPr>
            <a:r>
              <a:rPr lang="en-GB" sz="3200" dirty="0">
                <a:latin typeface="Calibri"/>
                <a:ea typeface="Calibri"/>
                <a:cs typeface="Calibri"/>
              </a:rPr>
              <a:t>Risk factors for HFSVs</a:t>
            </a:r>
          </a:p>
        </p:txBody>
      </p:sp>
      <p:sp>
        <p:nvSpPr>
          <p:cNvPr id="5" name="TextBox 4">
            <a:extLst>
              <a:ext uri="{FF2B5EF4-FFF2-40B4-BE49-F238E27FC236}">
                <a16:creationId xmlns:a16="http://schemas.microsoft.com/office/drawing/2014/main" id="{0850187E-F0ED-2EC3-021A-21A7BBE18598}"/>
              </a:ext>
            </a:extLst>
          </p:cNvPr>
          <p:cNvSpPr txBox="1"/>
          <p:nvPr/>
        </p:nvSpPr>
        <p:spPr>
          <a:xfrm>
            <a:off x="271526" y="1641802"/>
            <a:ext cx="11648948"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solidFill>
                  <a:srgbClr val="000000"/>
                </a:solidFill>
              </a:rPr>
              <a:t>There are a number of factors that LFB uses to categorise whether an individual is at higher risk. These fall into three categories:</a:t>
            </a:r>
            <a:endParaRPr lang="en-GB" sz="1600">
              <a:cs typeface="Calibri"/>
            </a:endParaRPr>
          </a:p>
          <a:p>
            <a:pPr>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Increased risk of fire</a:t>
            </a:r>
            <a:r>
              <a:rPr lang="en-GB" sz="1600" dirty="0">
                <a:latin typeface="Calibri" panose="020F0502020204030204"/>
                <a:ea typeface="+mn-lt"/>
                <a:cs typeface="Calibri" panose="020F0502020204030204"/>
              </a:rPr>
              <a:t> –</a:t>
            </a:r>
            <a:r>
              <a:rPr lang="en-GB" sz="1600" b="1" dirty="0">
                <a:latin typeface="Calibri" panose="020F0502020204030204"/>
                <a:ea typeface="+mn-lt"/>
                <a:cs typeface="Calibri" panose="020F0502020204030204"/>
              </a:rPr>
              <a:t> </a:t>
            </a:r>
            <a:r>
              <a:rPr lang="en-GB" sz="1600" dirty="0">
                <a:latin typeface="Calibri" panose="020F0502020204030204"/>
                <a:ea typeface="+mn-lt"/>
                <a:cs typeface="Calibri" panose="020F0502020204030204"/>
              </a:rPr>
              <a:t>This can be due to behaviours such as smoking. This also includes characteristics identified from LFB's data from past incidents such a living alone, over 60 years old or in receipt of formal care in receipt of care (informal, formal or both)</a:t>
            </a:r>
            <a:endParaRPr lang="en-GB">
              <a:latin typeface="Calibri" panose="020F0502020204030204"/>
              <a:ea typeface="+mn-lt"/>
              <a:cs typeface="Calibri" panose="020F0502020204030204"/>
            </a:endParaRPr>
          </a:p>
          <a:p>
            <a:pPr lvl="2">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Less able to react </a:t>
            </a:r>
            <a:r>
              <a:rPr lang="en-GB" sz="1600" dirty="0">
                <a:latin typeface="Calibri" panose="020F0502020204030204"/>
                <a:ea typeface="+mn-lt"/>
                <a:cs typeface="Calibri" panose="020F0502020204030204"/>
              </a:rPr>
              <a:t>– This could be someone who has a hearing impairment or a mental health condition. It could also be someone without a working smoke alarm.</a:t>
            </a:r>
            <a:endParaRPr lang="en-GB" dirty="0">
              <a:latin typeface="Calibri" panose="020F0502020204030204"/>
              <a:ea typeface="+mn-lt"/>
              <a:cs typeface="Calibri" panose="020F0502020204030204"/>
            </a:endParaRPr>
          </a:p>
          <a:p>
            <a:pPr lvl="2">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Less able to escape – </a:t>
            </a:r>
            <a:r>
              <a:rPr lang="en-GB" sz="1600" dirty="0">
                <a:latin typeface="Calibri" panose="020F0502020204030204"/>
                <a:ea typeface="+mn-lt"/>
                <a:cs typeface="Calibri" panose="020F0502020204030204"/>
              </a:rPr>
              <a:t>This could be a</a:t>
            </a:r>
            <a:r>
              <a:rPr lang="en-GB" sz="1600" b="1" dirty="0">
                <a:latin typeface="Calibri" panose="020F0502020204030204"/>
                <a:ea typeface="+mn-lt"/>
                <a:cs typeface="Calibri" panose="020F0502020204030204"/>
              </a:rPr>
              <a:t> </a:t>
            </a:r>
            <a:r>
              <a:rPr lang="en-GB" sz="1600" dirty="0">
                <a:latin typeface="Calibri" panose="020F0502020204030204"/>
                <a:ea typeface="+mn-lt"/>
                <a:cs typeface="Calibri" panose="020F0502020204030204"/>
              </a:rPr>
              <a:t>user of mobility aids, or someone who is chair/bed bound</a:t>
            </a:r>
            <a:r>
              <a:rPr lang="en-GB" sz="1600" dirty="0"/>
              <a:t>. It could also be someone who has a blocked escape route which would impede them leaving their home. </a:t>
            </a:r>
            <a:endParaRPr lang="en-GB" sz="1600" dirty="0">
              <a:cs typeface="Calibri" panose="020F0502020204030204"/>
            </a:endParaRPr>
          </a:p>
          <a:p>
            <a:pPr>
              <a:defRPr/>
            </a:pPr>
            <a:endParaRPr lang="en-GB" sz="1600">
              <a:solidFill>
                <a:srgbClr val="000000"/>
              </a:solidFill>
              <a:cs typeface="Calibri" panose="020F0502020204030204"/>
            </a:endParaRPr>
          </a:p>
          <a:p>
            <a:pPr>
              <a:defRPr/>
            </a:pPr>
            <a:r>
              <a:rPr lang="en-GB" sz="1600" dirty="0">
                <a:ea typeface="+mn-lt"/>
                <a:cs typeface="+mn-lt"/>
              </a:rPr>
              <a:t>If you think someone might be high risk based on the information above, please refer them to us for a HFSV.</a:t>
            </a:r>
          </a:p>
          <a:p>
            <a:pPr>
              <a:lnSpc>
                <a:spcPct val="150000"/>
              </a:lnSpc>
            </a:pPr>
            <a:endParaRPr lang="en-GB" sz="1600">
              <a:ea typeface="+mn-lt"/>
              <a:cs typeface="+mn-lt"/>
            </a:endParaRPr>
          </a:p>
          <a:p>
            <a:pPr>
              <a:lnSpc>
                <a:spcPct val="150000"/>
              </a:lnSpc>
            </a:pPr>
            <a:endParaRPr lang="en-GB" sz="1600">
              <a:solidFill>
                <a:srgbClr val="000000"/>
              </a:solidFill>
              <a:latin typeface="Calibri" panose="020F0502020204030204"/>
              <a:cs typeface="Calibri" panose="020F0502020204030204"/>
            </a:endParaRPr>
          </a:p>
          <a:p>
            <a:endParaRPr lang="en-GB" sz="1600">
              <a:solidFill>
                <a:srgbClr val="00000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2087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dirty="0">
                <a:latin typeface="Calibri"/>
                <a:ea typeface="Calibri"/>
                <a:cs typeface="Calibri"/>
              </a:rPr>
              <a:t>How to refer high risk people for a Home Fire Safety Visit</a:t>
            </a:r>
          </a:p>
        </p:txBody>
      </p:sp>
      <p:sp>
        <p:nvSpPr>
          <p:cNvPr id="5" name="TextBox 4">
            <a:extLst>
              <a:ext uri="{FF2B5EF4-FFF2-40B4-BE49-F238E27FC236}">
                <a16:creationId xmlns:a16="http://schemas.microsoft.com/office/drawing/2014/main" id="{0850187E-F0ED-2EC3-021A-21A7BBE18598}"/>
              </a:ext>
            </a:extLst>
          </p:cNvPr>
          <p:cNvSpPr txBox="1"/>
          <p:nvPr/>
        </p:nvSpPr>
        <p:spPr>
          <a:xfrm>
            <a:off x="309033" y="1782395"/>
            <a:ext cx="1164894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600" b="1" dirty="0">
              <a:solidFill>
                <a:srgbClr val="000000"/>
              </a:solidFill>
              <a:cs typeface="Calibri"/>
            </a:endParaRPr>
          </a:p>
          <a:p>
            <a:r>
              <a:rPr lang="en-GB" sz="1600" dirty="0">
                <a:ea typeface="+mn-lt"/>
                <a:cs typeface="+mn-lt"/>
              </a:rPr>
              <a:t>If you work with anyone who may fall into the </a:t>
            </a:r>
            <a:r>
              <a:rPr lang="en-GB" sz="1600" b="1" dirty="0">
                <a:ea typeface="+mn-lt"/>
                <a:cs typeface="+mn-lt"/>
              </a:rPr>
              <a:t>high-risk category</a:t>
            </a:r>
            <a:r>
              <a:rPr lang="en-GB" sz="1600" dirty="0">
                <a:ea typeface="+mn-lt"/>
                <a:cs typeface="+mn-lt"/>
              </a:rPr>
              <a:t>, we encourage you to refer them for a HFSV as soon as possible by calling </a:t>
            </a:r>
            <a:r>
              <a:rPr lang="en-GB" sz="1600" b="1" dirty="0"/>
              <a:t>0800 028 4428 </a:t>
            </a:r>
            <a:endParaRPr lang="en-GB" sz="1600" b="1" dirty="0">
              <a:ea typeface="+mn-lt"/>
              <a:cs typeface="+mn-lt"/>
            </a:endParaRPr>
          </a:p>
          <a:p>
            <a:endParaRPr lang="en-GB" sz="1600" dirty="0">
              <a:ea typeface="+mn-lt"/>
              <a:cs typeface="+mn-lt"/>
            </a:endParaRPr>
          </a:p>
          <a:p>
            <a:r>
              <a:rPr lang="en-GB" sz="1600" dirty="0">
                <a:ea typeface="+mn-lt"/>
                <a:cs typeface="+mn-lt"/>
              </a:rPr>
              <a:t>They will be asked a series of triage questions to determine the risk. </a:t>
            </a:r>
          </a:p>
          <a:p>
            <a:endParaRPr lang="en-GB" sz="1600" dirty="0">
              <a:ea typeface="+mn-lt"/>
              <a:cs typeface="+mn-lt"/>
            </a:endParaRPr>
          </a:p>
          <a:p>
            <a:r>
              <a:rPr lang="en-GB" sz="1600" dirty="0">
                <a:ea typeface="+mn-lt"/>
                <a:cs typeface="+mn-lt"/>
              </a:rPr>
              <a:t>This will determine how quickly they receive a HFSV from a local crew. </a:t>
            </a:r>
          </a:p>
          <a:p>
            <a:endParaRPr lang="en-GB" sz="1600" dirty="0">
              <a:ea typeface="+mn-lt"/>
              <a:cs typeface="+mn-lt"/>
            </a:endParaRPr>
          </a:p>
          <a:p>
            <a:r>
              <a:rPr lang="en-GB" sz="1600" dirty="0">
                <a:ea typeface="+mn-lt"/>
                <a:cs typeface="+mn-lt"/>
              </a:rPr>
              <a:t>This will be 4 hours for very high risk,</a:t>
            </a:r>
            <a:r>
              <a:rPr lang="en-GB" sz="1600" b="1" dirty="0">
                <a:ea typeface="+mn-lt"/>
                <a:cs typeface="+mn-lt"/>
              </a:rPr>
              <a:t> </a:t>
            </a:r>
            <a:r>
              <a:rPr lang="en-GB" sz="1600" dirty="0">
                <a:ea typeface="+mn-lt"/>
                <a:cs typeface="+mn-lt"/>
              </a:rPr>
              <a:t>7 days for high risk, and 1 month for medium risk. </a:t>
            </a:r>
            <a:endParaRPr lang="en-GB" sz="1600" b="1" dirty="0">
              <a:ea typeface="+mn-lt"/>
              <a:cs typeface="+mn-lt"/>
            </a:endParaRPr>
          </a:p>
          <a:p>
            <a:endParaRPr lang="en-GB" sz="1600" dirty="0">
              <a:solidFill>
                <a:srgbClr val="000000"/>
              </a:solidFill>
              <a:highlight>
                <a:srgbClr val="FFFF00"/>
              </a:highlight>
            </a:endParaRPr>
          </a:p>
          <a:p>
            <a:r>
              <a:rPr lang="en-GB" sz="1600" dirty="0">
                <a:ea typeface="+mn-lt"/>
                <a:cs typeface="Calibri" panose="020F0502020204030204"/>
              </a:rPr>
              <a:t>Those who fall into a lower risk category will be directed the online checker which will provide fire safety advice tailored for their homes. </a:t>
            </a:r>
            <a:endParaRPr lang="en-US" sz="1600" dirty="0">
              <a:ea typeface="+mn-lt"/>
              <a:cs typeface="Calibri" panose="020F0502020204030204"/>
            </a:endParaRPr>
          </a:p>
          <a:p>
            <a:endParaRPr lang="en-GB" sz="1600" dirty="0">
              <a:solidFill>
                <a:srgbClr val="000000"/>
              </a:solidFill>
            </a:endParaRPr>
          </a:p>
          <a:p>
            <a:r>
              <a:rPr lang="en-GB" sz="1600" dirty="0">
                <a:hlinkClick r:id="rId2"/>
              </a:rPr>
              <a:t>Home Fire Safety Checker | London Fire Brigade (london-fire.gov.uk)</a:t>
            </a:r>
            <a:r>
              <a:rPr lang="en-GB" sz="1600" dirty="0"/>
              <a:t> </a:t>
            </a:r>
            <a:r>
              <a:rPr lang="en-GB" sz="1600" u="sng" dirty="0">
                <a:ea typeface="+mn-lt"/>
                <a:cs typeface="Calibri" panose="020F0502020204030204"/>
              </a:rPr>
              <a:t> </a:t>
            </a:r>
          </a:p>
          <a:p>
            <a:endParaRPr lang="en-GB" sz="1600" dirty="0">
              <a:solidFill>
                <a:srgbClr val="000000"/>
              </a:solidFill>
              <a:latin typeface="Segoe UI" panose="020B0502040204020203" pitchFamily="34" charset="0"/>
            </a:endParaRPr>
          </a:p>
          <a:p>
            <a:endParaRPr lang="en-GB" sz="1600"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197665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5772-B5C6-4DE3-A276-F6D987881401}"/>
              </a:ext>
            </a:extLst>
          </p:cNvPr>
          <p:cNvSpPr>
            <a:spLocks noGrp="1"/>
          </p:cNvSpPr>
          <p:nvPr>
            <p:ph type="title"/>
          </p:nvPr>
        </p:nvSpPr>
        <p:spPr/>
        <p:txBody>
          <a:bodyPr>
            <a:normAutofit/>
          </a:bodyPr>
          <a:lstStyle/>
          <a:p>
            <a:r>
              <a:rPr lang="en-GB" sz="3200" b="1">
                <a:ea typeface="+mn-lt"/>
                <a:cs typeface="Calibri" panose="020F0502020204030204"/>
              </a:rPr>
              <a:t>Help us reach a large audience with our messaging about our online Home Fire Safety Checker</a:t>
            </a:r>
            <a:endParaRPr lang="en-GB" sz="3200"/>
          </a:p>
        </p:txBody>
      </p:sp>
      <p:sp>
        <p:nvSpPr>
          <p:cNvPr id="3" name="Rectangle 2">
            <a:extLst>
              <a:ext uri="{FF2B5EF4-FFF2-40B4-BE49-F238E27FC236}">
                <a16:creationId xmlns:a16="http://schemas.microsoft.com/office/drawing/2014/main" id="{8D3DC8FE-01C0-44CF-B5D2-0D60709AB660}"/>
              </a:ext>
            </a:extLst>
          </p:cNvPr>
          <p:cNvSpPr/>
          <p:nvPr/>
        </p:nvSpPr>
        <p:spPr>
          <a:xfrm>
            <a:off x="536593" y="1954735"/>
            <a:ext cx="10666175" cy="2062103"/>
          </a:xfrm>
          <a:prstGeom prst="rect">
            <a:avLst/>
          </a:prstGeom>
        </p:spPr>
        <p:txBody>
          <a:bodyPr wrap="square">
            <a:spAutoFit/>
          </a:bodyPr>
          <a:lstStyle/>
          <a:p>
            <a:r>
              <a:rPr lang="en-GB" sz="1600">
                <a:solidFill>
                  <a:prstClr val="black"/>
                </a:solidFill>
                <a:ea typeface="+mn-lt"/>
                <a:cs typeface="Calibri" panose="020F0502020204030204"/>
              </a:rPr>
              <a:t>LFB will be running information campaigns about the online Home Fire Safety Checker tool once the new strategy is in place. </a:t>
            </a:r>
          </a:p>
          <a:p>
            <a:endParaRPr lang="en-GB" sz="1600">
              <a:solidFill>
                <a:prstClr val="black"/>
              </a:solidFill>
              <a:ea typeface="+mn-lt"/>
              <a:cs typeface="Calibri" panose="020F0502020204030204"/>
            </a:endParaRPr>
          </a:p>
          <a:p>
            <a:r>
              <a:rPr lang="en-GB" sz="1600">
                <a:solidFill>
                  <a:prstClr val="black"/>
                </a:solidFill>
                <a:ea typeface="+mn-lt"/>
                <a:cs typeface="Calibri" panose="020F0502020204030204"/>
              </a:rPr>
              <a:t>As part of this LFB will be providing content and information which can be shared on social media feeds, in newsletters and magazines and on other channels. </a:t>
            </a:r>
          </a:p>
          <a:p>
            <a:endParaRPr lang="en-GB" sz="1600">
              <a:solidFill>
                <a:prstClr val="black"/>
              </a:solidFill>
              <a:ea typeface="+mn-lt"/>
              <a:cs typeface="Calibri" panose="020F0502020204030204"/>
            </a:endParaRPr>
          </a:p>
          <a:p>
            <a:r>
              <a:rPr lang="en-GB" sz="1600" b="1">
                <a:solidFill>
                  <a:prstClr val="black"/>
                </a:solidFill>
                <a:ea typeface="+mn-lt"/>
                <a:cs typeface="Calibri" panose="020F0502020204030204"/>
              </a:rPr>
              <a:t>Please share the best contact at your organisation for us to share this communications information with. </a:t>
            </a:r>
            <a:endParaRPr lang="en-US" sz="1600" b="1">
              <a:solidFill>
                <a:prstClr val="black"/>
              </a:solidFill>
              <a:ea typeface="+mn-lt"/>
              <a:cs typeface="Calibri" panose="020F0502020204030204"/>
            </a:endParaRPr>
          </a:p>
          <a:p>
            <a:endParaRPr lang="en-GB" sz="1600">
              <a:solidFill>
                <a:srgbClr val="000000"/>
              </a:solidFill>
            </a:endParaRPr>
          </a:p>
          <a:p>
            <a:r>
              <a:rPr lang="en-GB" sz="1600">
                <a:hlinkClick r:id="rId2"/>
              </a:rPr>
              <a:t>Home Fire Safety Checker | London Fire Brigade (london-fire.gov.uk)</a:t>
            </a:r>
            <a:r>
              <a:rPr lang="en-GB" sz="1600"/>
              <a:t> </a:t>
            </a:r>
            <a:r>
              <a:rPr lang="en-GB" sz="1600" u="sng">
                <a:solidFill>
                  <a:prstClr val="black"/>
                </a:solidFill>
                <a:ea typeface="+mn-lt"/>
                <a:cs typeface="Calibri" panose="020F0502020204030204"/>
              </a:rPr>
              <a:t> </a:t>
            </a:r>
          </a:p>
        </p:txBody>
      </p:sp>
    </p:spTree>
    <p:extLst>
      <p:ext uri="{BB962C8B-B14F-4D97-AF65-F5344CB8AC3E}">
        <p14:creationId xmlns:p14="http://schemas.microsoft.com/office/powerpoint/2010/main" val="2355034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51ef491-8bf2-4f45-ad8c-97ffd6da503b">
      <Terms xmlns="http://schemas.microsoft.com/office/infopath/2007/PartnerControls"/>
    </lcf76f155ced4ddcb4097134ff3c332f>
    <TaxCatchAll xmlns="895123ae-86cc-4bc4-8f68-22407a3caf1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90EE3E1F4D604BADB31C690CB98C17" ma:contentTypeVersion="8" ma:contentTypeDescription="Create a new document." ma:contentTypeScope="" ma:versionID="e6f0dd579ecd6e07d9d7697bd5b02295">
  <xsd:schema xmlns:xsd="http://www.w3.org/2001/XMLSchema" xmlns:xs="http://www.w3.org/2001/XMLSchema" xmlns:p="http://schemas.microsoft.com/office/2006/metadata/properties" xmlns:ns2="651ef491-8bf2-4f45-ad8c-97ffd6da503b" xmlns:ns3="895123ae-86cc-4bc4-8f68-22407a3caf15" targetNamespace="http://schemas.microsoft.com/office/2006/metadata/properties" ma:root="true" ma:fieldsID="f2f691af9c931720aed8e233f671a33b" ns2:_="" ns3:_="">
    <xsd:import namespace="651ef491-8bf2-4f45-ad8c-97ffd6da503b"/>
    <xsd:import namespace="895123ae-86cc-4bc4-8f68-22407a3caf1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1ef491-8bf2-4f45-ad8c-97ffd6da50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90e804e-ced4-4d3a-8c33-56cd058c4f8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123ae-86cc-4bc4-8f68-22407a3caf1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acf7136-9872-4792-b0b5-ab31a768d067}" ma:internalName="TaxCatchAll" ma:showField="CatchAllData" ma:web="895123ae-86cc-4bc4-8f68-22407a3caf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5F73D-BC9B-42F8-B0B5-1630A9625F0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51ef491-8bf2-4f45-ad8c-97ffd6da503b"/>
    <ds:schemaRef ds:uri="895123ae-86cc-4bc4-8f68-22407a3caf15"/>
    <ds:schemaRef ds:uri="http://www.w3.org/XML/1998/namespace"/>
    <ds:schemaRef ds:uri="http://purl.org/dc/dcmitype/"/>
  </ds:schemaRefs>
</ds:datastoreItem>
</file>

<file path=customXml/itemProps2.xml><?xml version="1.0" encoding="utf-8"?>
<ds:datastoreItem xmlns:ds="http://schemas.openxmlformats.org/officeDocument/2006/customXml" ds:itemID="{A508E15D-473D-403F-9891-C5664EAC68DB}">
  <ds:schemaRefs>
    <ds:schemaRef ds:uri="http://schemas.microsoft.com/sharepoint/v3/contenttype/forms"/>
  </ds:schemaRefs>
</ds:datastoreItem>
</file>

<file path=customXml/itemProps3.xml><?xml version="1.0" encoding="utf-8"?>
<ds:datastoreItem xmlns:ds="http://schemas.openxmlformats.org/officeDocument/2006/customXml" ds:itemID="{854D2146-F645-44E5-A666-8E520FF156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1ef491-8bf2-4f45-ad8c-97ffd6da503b"/>
    <ds:schemaRef ds:uri="895123ae-86cc-4bc4-8f68-22407a3caf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666</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vt:lpstr>
      <vt:lpstr>Office Theme</vt:lpstr>
      <vt:lpstr>A new approach to Home Fire Safety Visits</vt:lpstr>
      <vt:lpstr>LFB have a new Home Fire Safety Visit (HFSV) strategy</vt:lpstr>
      <vt:lpstr>Risk factors for HFSVs</vt:lpstr>
      <vt:lpstr>How to refer high risk people for a Home Fire Safety Visit</vt:lpstr>
      <vt:lpstr>Help us reach a large audience with our messaging about our online Home Fire Safety Checker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Plan template</dc:title>
  <dc:creator>Helen Coleman</dc:creator>
  <cp:lastModifiedBy>Lynn Glancy</cp:lastModifiedBy>
  <cp:revision>111</cp:revision>
  <dcterms:created xsi:type="dcterms:W3CDTF">2022-08-16T08:28:51Z</dcterms:created>
  <dcterms:modified xsi:type="dcterms:W3CDTF">2023-09-15T07:30:43Z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0x010100AA90EE3E1F4D604BADB31C690CB98C17</vt:lpwstr>
  </property>
  <property fmtid="{D5CDD505-2E9C-101B-9397-08002B2CF9AE}" pid="3" name="MediaServiceImageTags">
    <vt:lpwstr/>
  </property>
</Properties>
</file>