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9" r:id="rId3"/>
    <p:sldId id="298" r:id="rId4"/>
    <p:sldId id="295" r:id="rId5"/>
    <p:sldId id="308" r:id="rId6"/>
    <p:sldId id="307" r:id="rId7"/>
    <p:sldId id="292" r:id="rId8"/>
    <p:sldId id="289" r:id="rId9"/>
    <p:sldId id="296" r:id="rId10"/>
    <p:sldId id="304" r:id="rId11"/>
    <p:sldId id="305" r:id="rId12"/>
    <p:sldId id="306" r:id="rId13"/>
    <p:sldId id="301" r:id="rId14"/>
    <p:sldId id="302"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 Neame" initials="DN"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0CF70-453C-42CE-80E3-FFB2B4DF9137}" v="312" dt="2021-11-25T14:41:19.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8" d="100"/>
          <a:sy n="88" d="100"/>
        </p:scale>
        <p:origin x="54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Tunstall" userId="7e6b39e0b7e3965f" providerId="LiveId" clId="{4900CF70-453C-42CE-80E3-FFB2B4DF9137}"/>
    <pc:docChg chg="undo custSel addSld delSld modSld sldOrd">
      <pc:chgData name="BJ Tunstall" userId="7e6b39e0b7e3965f" providerId="LiveId" clId="{4900CF70-453C-42CE-80E3-FFB2B4DF9137}" dt="2021-11-26T21:35:04.729" v="1520" actId="20577"/>
      <pc:docMkLst>
        <pc:docMk/>
      </pc:docMkLst>
      <pc:sldChg chg="modSp mod">
        <pc:chgData name="BJ Tunstall" userId="7e6b39e0b7e3965f" providerId="LiveId" clId="{4900CF70-453C-42CE-80E3-FFB2B4DF9137}" dt="2021-11-25T14:41:19.809" v="1366" actId="27636"/>
        <pc:sldMkLst>
          <pc:docMk/>
          <pc:sldMk cId="1771053146" sldId="257"/>
        </pc:sldMkLst>
        <pc:spChg chg="mod">
          <ac:chgData name="BJ Tunstall" userId="7e6b39e0b7e3965f" providerId="LiveId" clId="{4900CF70-453C-42CE-80E3-FFB2B4DF9137}" dt="2021-11-25T14:41:19.809" v="1366" actId="27636"/>
          <ac:spMkLst>
            <pc:docMk/>
            <pc:sldMk cId="1771053146" sldId="257"/>
            <ac:spMk id="7" creationId="{F1039B11-F4D4-4F24-B52B-5D60CA7DDFBF}"/>
          </ac:spMkLst>
        </pc:spChg>
      </pc:sldChg>
      <pc:sldChg chg="modSp mod">
        <pc:chgData name="BJ Tunstall" userId="7e6b39e0b7e3965f" providerId="LiveId" clId="{4900CF70-453C-42CE-80E3-FFB2B4DF9137}" dt="2021-11-25T17:33:15.489" v="1517" actId="20577"/>
        <pc:sldMkLst>
          <pc:docMk/>
          <pc:sldMk cId="1791619511" sldId="289"/>
        </pc:sldMkLst>
        <pc:spChg chg="mod">
          <ac:chgData name="BJ Tunstall" userId="7e6b39e0b7e3965f" providerId="LiveId" clId="{4900CF70-453C-42CE-80E3-FFB2B4DF9137}" dt="2021-11-25T17:33:15.489" v="1517" actId="20577"/>
          <ac:spMkLst>
            <pc:docMk/>
            <pc:sldMk cId="1791619511" sldId="289"/>
            <ac:spMk id="3" creationId="{39996D79-FB3B-4E5A-A595-7AADBC9BBFB9}"/>
          </ac:spMkLst>
        </pc:spChg>
      </pc:sldChg>
      <pc:sldChg chg="modSp del mod">
        <pc:chgData name="BJ Tunstall" userId="7e6b39e0b7e3965f" providerId="LiveId" clId="{4900CF70-453C-42CE-80E3-FFB2B4DF9137}" dt="2021-11-12T13:13:33.422" v="96" actId="2696"/>
        <pc:sldMkLst>
          <pc:docMk/>
          <pc:sldMk cId="860555751" sldId="290"/>
        </pc:sldMkLst>
        <pc:spChg chg="mod">
          <ac:chgData name="BJ Tunstall" userId="7e6b39e0b7e3965f" providerId="LiveId" clId="{4900CF70-453C-42CE-80E3-FFB2B4DF9137}" dt="2021-11-12T13:13:24.071" v="95" actId="27636"/>
          <ac:spMkLst>
            <pc:docMk/>
            <pc:sldMk cId="860555751" sldId="290"/>
            <ac:spMk id="3" creationId="{39996D79-FB3B-4E5A-A595-7AADBC9BBFB9}"/>
          </ac:spMkLst>
        </pc:spChg>
      </pc:sldChg>
      <pc:sldChg chg="modSp mod">
        <pc:chgData name="BJ Tunstall" userId="7e6b39e0b7e3965f" providerId="LiveId" clId="{4900CF70-453C-42CE-80E3-FFB2B4DF9137}" dt="2021-11-25T17:31:59.208" v="1490" actId="14100"/>
        <pc:sldMkLst>
          <pc:docMk/>
          <pc:sldMk cId="1764156054" sldId="292"/>
        </pc:sldMkLst>
        <pc:spChg chg="mod">
          <ac:chgData name="BJ Tunstall" userId="7e6b39e0b7e3965f" providerId="LiveId" clId="{4900CF70-453C-42CE-80E3-FFB2B4DF9137}" dt="2021-11-25T17:31:59.208" v="1490" actId="14100"/>
          <ac:spMkLst>
            <pc:docMk/>
            <pc:sldMk cId="1764156054" sldId="292"/>
            <ac:spMk id="2" creationId="{1C307EC8-06DA-48EC-BAF2-543F21640851}"/>
          </ac:spMkLst>
        </pc:spChg>
        <pc:spChg chg="mod">
          <ac:chgData name="BJ Tunstall" userId="7e6b39e0b7e3965f" providerId="LiveId" clId="{4900CF70-453C-42CE-80E3-FFB2B4DF9137}" dt="2021-11-25T17:28:09.319" v="1474" actId="20577"/>
          <ac:spMkLst>
            <pc:docMk/>
            <pc:sldMk cId="1764156054" sldId="292"/>
            <ac:spMk id="3" creationId="{39996D79-FB3B-4E5A-A595-7AADBC9BBFB9}"/>
          </ac:spMkLst>
        </pc:spChg>
      </pc:sldChg>
      <pc:sldChg chg="del">
        <pc:chgData name="BJ Tunstall" userId="7e6b39e0b7e3965f" providerId="LiveId" clId="{4900CF70-453C-42CE-80E3-FFB2B4DF9137}" dt="2021-11-24T11:18:11.122" v="827" actId="2696"/>
        <pc:sldMkLst>
          <pc:docMk/>
          <pc:sldMk cId="2899170649" sldId="294"/>
        </pc:sldMkLst>
      </pc:sldChg>
      <pc:sldChg chg="modSp mod">
        <pc:chgData name="BJ Tunstall" userId="7e6b39e0b7e3965f" providerId="LiveId" clId="{4900CF70-453C-42CE-80E3-FFB2B4DF9137}" dt="2021-11-25T14:56:18.081" v="1397" actId="20577"/>
        <pc:sldMkLst>
          <pc:docMk/>
          <pc:sldMk cId="2899170649" sldId="295"/>
        </pc:sldMkLst>
        <pc:spChg chg="mod">
          <ac:chgData name="BJ Tunstall" userId="7e6b39e0b7e3965f" providerId="LiveId" clId="{4900CF70-453C-42CE-80E3-FFB2B4DF9137}" dt="2021-11-23T13:44:19.668" v="199" actId="20577"/>
          <ac:spMkLst>
            <pc:docMk/>
            <pc:sldMk cId="2899170649" sldId="295"/>
            <ac:spMk id="2" creationId="{1C307EC8-06DA-48EC-BAF2-543F21640851}"/>
          </ac:spMkLst>
        </pc:spChg>
        <pc:spChg chg="mod">
          <ac:chgData name="BJ Tunstall" userId="7e6b39e0b7e3965f" providerId="LiveId" clId="{4900CF70-453C-42CE-80E3-FFB2B4DF9137}" dt="2021-11-25T14:56:18.081" v="1397" actId="20577"/>
          <ac:spMkLst>
            <pc:docMk/>
            <pc:sldMk cId="2899170649" sldId="295"/>
            <ac:spMk id="3" creationId="{39996D79-FB3B-4E5A-A595-7AADBC9BBFB9}"/>
          </ac:spMkLst>
        </pc:spChg>
      </pc:sldChg>
      <pc:sldChg chg="modSp mod ord">
        <pc:chgData name="BJ Tunstall" userId="7e6b39e0b7e3965f" providerId="LiveId" clId="{4900CF70-453C-42CE-80E3-FFB2B4DF9137}" dt="2021-11-25T17:02:44.775" v="1448"/>
        <pc:sldMkLst>
          <pc:docMk/>
          <pc:sldMk cId="1791619511" sldId="296"/>
        </pc:sldMkLst>
        <pc:spChg chg="mod">
          <ac:chgData name="BJ Tunstall" userId="7e6b39e0b7e3965f" providerId="LiveId" clId="{4900CF70-453C-42CE-80E3-FFB2B4DF9137}" dt="2021-11-24T10:58:38.985" v="599" actId="14100"/>
          <ac:spMkLst>
            <pc:docMk/>
            <pc:sldMk cId="1791619511" sldId="296"/>
            <ac:spMk id="2" creationId="{1C307EC8-06DA-48EC-BAF2-543F21640851}"/>
          </ac:spMkLst>
        </pc:spChg>
      </pc:sldChg>
      <pc:sldChg chg="modSp mod modAnim">
        <pc:chgData name="BJ Tunstall" userId="7e6b39e0b7e3965f" providerId="LiveId" clId="{4900CF70-453C-42CE-80E3-FFB2B4DF9137}" dt="2021-11-24T11:23:45.997" v="990" actId="20577"/>
        <pc:sldMkLst>
          <pc:docMk/>
          <pc:sldMk cId="4166971004" sldId="298"/>
        </pc:sldMkLst>
        <pc:spChg chg="mod">
          <ac:chgData name="BJ Tunstall" userId="7e6b39e0b7e3965f" providerId="LiveId" clId="{4900CF70-453C-42CE-80E3-FFB2B4DF9137}" dt="2021-11-24T11:23:45.997" v="990" actId="20577"/>
          <ac:spMkLst>
            <pc:docMk/>
            <pc:sldMk cId="4166971004" sldId="298"/>
            <ac:spMk id="2" creationId="{FFCB4EC0-64D1-4668-A8B4-AB8A41BCDA0A}"/>
          </ac:spMkLst>
        </pc:spChg>
        <pc:spChg chg="mod">
          <ac:chgData name="BJ Tunstall" userId="7e6b39e0b7e3965f" providerId="LiveId" clId="{4900CF70-453C-42CE-80E3-FFB2B4DF9137}" dt="2021-11-24T11:21:40.707" v="960" actId="20577"/>
          <ac:spMkLst>
            <pc:docMk/>
            <pc:sldMk cId="4166971004" sldId="298"/>
            <ac:spMk id="3" creationId="{D8A58316-DC6F-4502-BBD7-E1F20E897568}"/>
          </ac:spMkLst>
        </pc:spChg>
      </pc:sldChg>
      <pc:sldChg chg="modSp mod">
        <pc:chgData name="BJ Tunstall" userId="7e6b39e0b7e3965f" providerId="LiveId" clId="{4900CF70-453C-42CE-80E3-FFB2B4DF9137}" dt="2021-11-25T17:08:15.127" v="1449" actId="20577"/>
        <pc:sldMkLst>
          <pc:docMk/>
          <pc:sldMk cId="1859171826" sldId="299"/>
        </pc:sldMkLst>
        <pc:spChg chg="mod">
          <ac:chgData name="BJ Tunstall" userId="7e6b39e0b7e3965f" providerId="LiveId" clId="{4900CF70-453C-42CE-80E3-FFB2B4DF9137}" dt="2021-11-25T17:08:15.127" v="1449" actId="20577"/>
          <ac:spMkLst>
            <pc:docMk/>
            <pc:sldMk cId="1859171826" sldId="299"/>
            <ac:spMk id="3" creationId="{58B7DBE4-8A64-4344-AA54-4F6F3B8F5B56}"/>
          </ac:spMkLst>
        </pc:spChg>
      </pc:sldChg>
      <pc:sldChg chg="modSp mod">
        <pc:chgData name="BJ Tunstall" userId="7e6b39e0b7e3965f" providerId="LiveId" clId="{4900CF70-453C-42CE-80E3-FFB2B4DF9137}" dt="2021-11-25T17:08:51.755" v="1451" actId="20577"/>
        <pc:sldMkLst>
          <pc:docMk/>
          <pc:sldMk cId="4204257237" sldId="301"/>
        </pc:sldMkLst>
        <pc:spChg chg="mod">
          <ac:chgData name="BJ Tunstall" userId="7e6b39e0b7e3965f" providerId="LiveId" clId="{4900CF70-453C-42CE-80E3-FFB2B4DF9137}" dt="2021-11-24T11:00:28.705" v="665" actId="14100"/>
          <ac:spMkLst>
            <pc:docMk/>
            <pc:sldMk cId="4204257237" sldId="301"/>
            <ac:spMk id="2" creationId="{1C307EC8-06DA-48EC-BAF2-543F21640851}"/>
          </ac:spMkLst>
        </pc:spChg>
        <pc:spChg chg="mod">
          <ac:chgData name="BJ Tunstall" userId="7e6b39e0b7e3965f" providerId="LiveId" clId="{4900CF70-453C-42CE-80E3-FFB2B4DF9137}" dt="2021-11-25T17:08:51.755" v="1451" actId="20577"/>
          <ac:spMkLst>
            <pc:docMk/>
            <pc:sldMk cId="4204257237" sldId="301"/>
            <ac:spMk id="3" creationId="{39996D79-FB3B-4E5A-A595-7AADBC9BBFB9}"/>
          </ac:spMkLst>
        </pc:spChg>
      </pc:sldChg>
      <pc:sldChg chg="add del">
        <pc:chgData name="BJ Tunstall" userId="7e6b39e0b7e3965f" providerId="LiveId" clId="{4900CF70-453C-42CE-80E3-FFB2B4DF9137}" dt="2021-11-23T13:46:13.283" v="257" actId="2696"/>
        <pc:sldMkLst>
          <pc:docMk/>
          <pc:sldMk cId="1769878101" sldId="302"/>
        </pc:sldMkLst>
      </pc:sldChg>
      <pc:sldChg chg="modSp add ord modAnim">
        <pc:chgData name="BJ Tunstall" userId="7e6b39e0b7e3965f" providerId="LiveId" clId="{4900CF70-453C-42CE-80E3-FFB2B4DF9137}" dt="2021-11-24T11:03:02.113" v="709" actId="20577"/>
        <pc:sldMkLst>
          <pc:docMk/>
          <pc:sldMk cId="2301013584" sldId="302"/>
        </pc:sldMkLst>
        <pc:spChg chg="mod">
          <ac:chgData name="BJ Tunstall" userId="7e6b39e0b7e3965f" providerId="LiveId" clId="{4900CF70-453C-42CE-80E3-FFB2B4DF9137}" dt="2021-11-24T11:03:02.113" v="709" actId="20577"/>
          <ac:spMkLst>
            <pc:docMk/>
            <pc:sldMk cId="2301013584" sldId="302"/>
            <ac:spMk id="7" creationId="{F1039B11-F4D4-4F24-B52B-5D60CA7DDFBF}"/>
          </ac:spMkLst>
        </pc:spChg>
      </pc:sldChg>
      <pc:sldChg chg="add del">
        <pc:chgData name="BJ Tunstall" userId="7e6b39e0b7e3965f" providerId="LiveId" clId="{4900CF70-453C-42CE-80E3-FFB2B4DF9137}" dt="2021-11-12T13:47:28.246" v="193"/>
        <pc:sldMkLst>
          <pc:docMk/>
          <pc:sldMk cId="3140367346" sldId="302"/>
        </pc:sldMkLst>
      </pc:sldChg>
      <pc:sldChg chg="new del">
        <pc:chgData name="BJ Tunstall" userId="7e6b39e0b7e3965f" providerId="LiveId" clId="{4900CF70-453C-42CE-80E3-FFB2B4DF9137}" dt="2021-11-23T14:50:12.104" v="371" actId="47"/>
        <pc:sldMkLst>
          <pc:docMk/>
          <pc:sldMk cId="382984239" sldId="303"/>
        </pc:sldMkLst>
      </pc:sldChg>
      <pc:sldChg chg="add del">
        <pc:chgData name="BJ Tunstall" userId="7e6b39e0b7e3965f" providerId="LiveId" clId="{4900CF70-453C-42CE-80E3-FFB2B4DF9137}" dt="2021-11-12T13:47:26.328" v="191"/>
        <pc:sldMkLst>
          <pc:docMk/>
          <pc:sldMk cId="2761220803" sldId="303"/>
        </pc:sldMkLst>
      </pc:sldChg>
      <pc:sldChg chg="add del">
        <pc:chgData name="BJ Tunstall" userId="7e6b39e0b7e3965f" providerId="LiveId" clId="{4900CF70-453C-42CE-80E3-FFB2B4DF9137}" dt="2021-11-12T13:47:25.316" v="190"/>
        <pc:sldMkLst>
          <pc:docMk/>
          <pc:sldMk cId="88894782" sldId="304"/>
        </pc:sldMkLst>
      </pc:sldChg>
      <pc:sldChg chg="modSp add mod">
        <pc:chgData name="BJ Tunstall" userId="7e6b39e0b7e3965f" providerId="LiveId" clId="{4900CF70-453C-42CE-80E3-FFB2B4DF9137}" dt="2021-11-25T17:29:19.754" v="1479" actId="20577"/>
        <pc:sldMkLst>
          <pc:docMk/>
          <pc:sldMk cId="1050926421" sldId="304"/>
        </pc:sldMkLst>
        <pc:spChg chg="mod">
          <ac:chgData name="BJ Tunstall" userId="7e6b39e0b7e3965f" providerId="LiveId" clId="{4900CF70-453C-42CE-80E3-FFB2B4DF9137}" dt="2021-11-24T11:32:06.402" v="1094" actId="14100"/>
          <ac:spMkLst>
            <pc:docMk/>
            <pc:sldMk cId="1050926421" sldId="304"/>
            <ac:spMk id="2" creationId="{1C307EC8-06DA-48EC-BAF2-543F21640851}"/>
          </ac:spMkLst>
        </pc:spChg>
        <pc:spChg chg="mod">
          <ac:chgData name="BJ Tunstall" userId="7e6b39e0b7e3965f" providerId="LiveId" clId="{4900CF70-453C-42CE-80E3-FFB2B4DF9137}" dt="2021-11-25T17:29:19.754" v="1479" actId="20577"/>
          <ac:spMkLst>
            <pc:docMk/>
            <pc:sldMk cId="1050926421" sldId="304"/>
            <ac:spMk id="3" creationId="{39996D79-FB3B-4E5A-A595-7AADBC9BBFB9}"/>
          </ac:spMkLst>
        </pc:spChg>
      </pc:sldChg>
      <pc:sldChg chg="modSp add mod">
        <pc:chgData name="BJ Tunstall" userId="7e6b39e0b7e3965f" providerId="LiveId" clId="{4900CF70-453C-42CE-80E3-FFB2B4DF9137}" dt="2021-11-24T11:31:56.846" v="1093" actId="14100"/>
        <pc:sldMkLst>
          <pc:docMk/>
          <pc:sldMk cId="3031940704" sldId="305"/>
        </pc:sldMkLst>
        <pc:spChg chg="mod">
          <ac:chgData name="BJ Tunstall" userId="7e6b39e0b7e3965f" providerId="LiveId" clId="{4900CF70-453C-42CE-80E3-FFB2B4DF9137}" dt="2021-11-24T11:31:56.846" v="1093" actId="14100"/>
          <ac:spMkLst>
            <pc:docMk/>
            <pc:sldMk cId="3031940704" sldId="305"/>
            <ac:spMk id="2" creationId="{1C307EC8-06DA-48EC-BAF2-543F21640851}"/>
          </ac:spMkLst>
        </pc:spChg>
        <pc:spChg chg="mod">
          <ac:chgData name="BJ Tunstall" userId="7e6b39e0b7e3965f" providerId="LiveId" clId="{4900CF70-453C-42CE-80E3-FFB2B4DF9137}" dt="2021-11-23T15:49:21.852" v="462" actId="20577"/>
          <ac:spMkLst>
            <pc:docMk/>
            <pc:sldMk cId="3031940704" sldId="305"/>
            <ac:spMk id="3" creationId="{39996D79-FB3B-4E5A-A595-7AADBC9BBFB9}"/>
          </ac:spMkLst>
        </pc:spChg>
      </pc:sldChg>
      <pc:sldChg chg="modSp add mod">
        <pc:chgData name="BJ Tunstall" userId="7e6b39e0b7e3965f" providerId="LiveId" clId="{4900CF70-453C-42CE-80E3-FFB2B4DF9137}" dt="2021-11-24T14:09:59.488" v="1354" actId="20577"/>
        <pc:sldMkLst>
          <pc:docMk/>
          <pc:sldMk cId="1105881767" sldId="306"/>
        </pc:sldMkLst>
        <pc:spChg chg="mod">
          <ac:chgData name="BJ Tunstall" userId="7e6b39e0b7e3965f" providerId="LiveId" clId="{4900CF70-453C-42CE-80E3-FFB2B4DF9137}" dt="2021-11-24T11:25:24.756" v="1092" actId="14100"/>
          <ac:spMkLst>
            <pc:docMk/>
            <pc:sldMk cId="1105881767" sldId="306"/>
            <ac:spMk id="2" creationId="{1C307EC8-06DA-48EC-BAF2-543F21640851}"/>
          </ac:spMkLst>
        </pc:spChg>
        <pc:spChg chg="mod">
          <ac:chgData name="BJ Tunstall" userId="7e6b39e0b7e3965f" providerId="LiveId" clId="{4900CF70-453C-42CE-80E3-FFB2B4DF9137}" dt="2021-11-24T14:09:59.488" v="1354" actId="20577"/>
          <ac:spMkLst>
            <pc:docMk/>
            <pc:sldMk cId="1105881767" sldId="306"/>
            <ac:spMk id="3" creationId="{39996D79-FB3B-4E5A-A595-7AADBC9BBFB9}"/>
          </ac:spMkLst>
        </pc:spChg>
      </pc:sldChg>
      <pc:sldChg chg="modSp add mod">
        <pc:chgData name="BJ Tunstall" userId="7e6b39e0b7e3965f" providerId="LiveId" clId="{4900CF70-453C-42CE-80E3-FFB2B4DF9137}" dt="2021-11-26T21:35:04.729" v="1520" actId="20577"/>
        <pc:sldMkLst>
          <pc:docMk/>
          <pc:sldMk cId="1320347985" sldId="307"/>
        </pc:sldMkLst>
        <pc:spChg chg="mod">
          <ac:chgData name="BJ Tunstall" userId="7e6b39e0b7e3965f" providerId="LiveId" clId="{4900CF70-453C-42CE-80E3-FFB2B4DF9137}" dt="2021-11-25T17:42:48.888" v="1518" actId="255"/>
          <ac:spMkLst>
            <pc:docMk/>
            <pc:sldMk cId="1320347985" sldId="307"/>
            <ac:spMk id="2" creationId="{1C307EC8-06DA-48EC-BAF2-543F21640851}"/>
          </ac:spMkLst>
        </pc:spChg>
        <pc:spChg chg="mod">
          <ac:chgData name="BJ Tunstall" userId="7e6b39e0b7e3965f" providerId="LiveId" clId="{4900CF70-453C-42CE-80E3-FFB2B4DF9137}" dt="2021-11-26T21:35:04.729" v="1520" actId="20577"/>
          <ac:spMkLst>
            <pc:docMk/>
            <pc:sldMk cId="1320347985" sldId="307"/>
            <ac:spMk id="3" creationId="{39996D79-FB3B-4E5A-A595-7AADBC9BBFB9}"/>
          </ac:spMkLst>
        </pc:spChg>
      </pc:sldChg>
      <pc:sldChg chg="modSp add mod">
        <pc:chgData name="BJ Tunstall" userId="7e6b39e0b7e3965f" providerId="LiveId" clId="{4900CF70-453C-42CE-80E3-FFB2B4DF9137}" dt="2021-11-25T17:01:02.461" v="1446" actId="113"/>
        <pc:sldMkLst>
          <pc:docMk/>
          <pc:sldMk cId="2055465581" sldId="308"/>
        </pc:sldMkLst>
        <pc:spChg chg="mod">
          <ac:chgData name="BJ Tunstall" userId="7e6b39e0b7e3965f" providerId="LiveId" clId="{4900CF70-453C-42CE-80E3-FFB2B4DF9137}" dt="2021-11-25T14:56:35.218" v="1420" actId="14100"/>
          <ac:spMkLst>
            <pc:docMk/>
            <pc:sldMk cId="2055465581" sldId="308"/>
            <ac:spMk id="2" creationId="{1C307EC8-06DA-48EC-BAF2-543F21640851}"/>
          </ac:spMkLst>
        </pc:spChg>
        <pc:spChg chg="mod">
          <ac:chgData name="BJ Tunstall" userId="7e6b39e0b7e3965f" providerId="LiveId" clId="{4900CF70-453C-42CE-80E3-FFB2B4DF9137}" dt="2021-11-25T17:01:02.461" v="1446" actId="113"/>
          <ac:spMkLst>
            <pc:docMk/>
            <pc:sldMk cId="2055465581" sldId="308"/>
            <ac:spMk id="3" creationId="{39996D79-FB3B-4E5A-A595-7AADBC9BBF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CF6B-8DF0-44E1-ACA8-5DD676FCC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A2E75C-4519-4446-B3D5-9986B62B2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D07F71-191C-46C7-A1C8-27CC77B77C4D}"/>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CB2BC846-4DFE-4A1B-A041-0DFEC82EE7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8643C-900E-4564-AD14-7F1254C681B1}"/>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414729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D5D7-1610-4D23-80D4-3C69532505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FDECC-34E8-4446-91AF-29347C84B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9CB91-B4BA-4976-B018-9F025C603D66}"/>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8E90740C-1D0B-450D-AA47-60B508EF3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C35C9E-B6F4-473D-9E14-E10674B1CE8B}"/>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126439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0F9D9-4CC8-48FB-9655-82C0CB07F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84A9E8-57EC-45D9-B5CD-8765D6EE7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CB41D-88E2-4CA1-B55B-DBCDC8546792}"/>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E1A131DB-0913-4F9C-B5AF-1A49D1C6B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7D222-C3AA-4139-960A-8A511A667AB3}"/>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110565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710AF4-5794-364D-B2A2-7C79A149F872}"/>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p:nvPr>
        </p:nvSpPr>
        <p:spPr>
          <a:xfrm>
            <a:off x="737419" y="1553501"/>
            <a:ext cx="8257494" cy="2667937"/>
          </a:xfrm>
        </p:spPr>
        <p:txBody>
          <a:bodyPr lIns="0" tIns="0" rIns="0" bIns="0" anchor="b">
            <a:normAutofit/>
          </a:bodyPr>
          <a:lstStyle>
            <a:lvl1pPr algn="l">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p:nvPr>
        </p:nvSpPr>
        <p:spPr>
          <a:xfrm>
            <a:off x="737419" y="4672082"/>
            <a:ext cx="8257494" cy="1104897"/>
          </a:xfrm>
        </p:spPr>
        <p:txBody>
          <a:bodyPr lIns="0" tIns="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0" name="Straight Connector 9">
            <a:extLst>
              <a:ext uri="{FF2B5EF4-FFF2-40B4-BE49-F238E27FC236}">
                <a16:creationId xmlns:a16="http://schemas.microsoft.com/office/drawing/2014/main" id="{C9EEA930-263A-CB4D-A212-A936C70EA948}"/>
              </a:ext>
            </a:extLst>
          </p:cNvPr>
          <p:cNvCxnSpPr>
            <a:cxnSpLocks/>
          </p:cNvCxnSpPr>
          <p:nvPr userDrawn="1"/>
        </p:nvCxnSpPr>
        <p:spPr>
          <a:xfrm>
            <a:off x="737419" y="4448969"/>
            <a:ext cx="82574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49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3C0-2BE1-884D-B665-83AD71296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DCAEFB-E782-714F-B467-B8AF336281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C8E87ECD-225B-8144-826E-A903AE9A1D32}"/>
              </a:ext>
            </a:extLst>
          </p:cNvPr>
          <p:cNvSpPr>
            <a:spLocks noGrp="1"/>
          </p:cNvSpPr>
          <p:nvPr>
            <p:ph type="sldNum" sz="quarter" idx="12"/>
          </p:nvPr>
        </p:nvSpPr>
        <p:spPr/>
        <p:txBody>
          <a:bodyPr/>
          <a:lstStyle/>
          <a:p>
            <a:fld id="{3ECFC03C-1AA6-4349-8A54-8712A94068CB}" type="slidenum">
              <a:rPr lang="en-US" smtClean="0"/>
              <a:t>‹#›</a:t>
            </a:fld>
            <a:endParaRPr lang="en-US"/>
          </a:p>
        </p:txBody>
      </p:sp>
    </p:spTree>
    <p:extLst>
      <p:ext uri="{BB962C8B-B14F-4D97-AF65-F5344CB8AC3E}">
        <p14:creationId xmlns:p14="http://schemas.microsoft.com/office/powerpoint/2010/main" val="171355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BA3F-D089-2D4A-878B-810B4FD8F6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91AF96-2456-4540-95E4-40C8C022D746}"/>
              </a:ext>
            </a:extLst>
          </p:cNvPr>
          <p:cNvSpPr>
            <a:spLocks noGrp="1"/>
          </p:cNvSpPr>
          <p:nvPr>
            <p:ph sz="half" idx="1"/>
          </p:nvPr>
        </p:nvSpPr>
        <p:spPr>
          <a:xfrm>
            <a:off x="838200" y="1825625"/>
            <a:ext cx="51054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0D93F7B-A44B-744E-8C77-83E3D2CDD5D9}"/>
              </a:ext>
            </a:extLst>
          </p:cNvPr>
          <p:cNvSpPr>
            <a:spLocks noGrp="1"/>
          </p:cNvSpPr>
          <p:nvPr>
            <p:ph sz="half" idx="2"/>
          </p:nvPr>
        </p:nvSpPr>
        <p:spPr>
          <a:xfrm>
            <a:off x="6172200" y="1825625"/>
            <a:ext cx="496956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a:extLst>
              <a:ext uri="{FF2B5EF4-FFF2-40B4-BE49-F238E27FC236}">
                <a16:creationId xmlns:a16="http://schemas.microsoft.com/office/drawing/2014/main" id="{BA960AEF-8A3A-8944-B81E-54796E1656C1}"/>
              </a:ext>
            </a:extLst>
          </p:cNvPr>
          <p:cNvSpPr>
            <a:spLocks noGrp="1"/>
          </p:cNvSpPr>
          <p:nvPr>
            <p:ph type="sldNum" sz="quarter" idx="12"/>
          </p:nvPr>
        </p:nvSpPr>
        <p:spPr/>
        <p:txBody>
          <a:bodyPr/>
          <a:lstStyle/>
          <a:p>
            <a:fld id="{3ECFC03C-1AA6-4349-8A54-8712A94068CB}" type="slidenum">
              <a:rPr lang="en-US" smtClean="0"/>
              <a:t>‹#›</a:t>
            </a:fld>
            <a:endParaRPr lang="en-US"/>
          </a:p>
        </p:txBody>
      </p:sp>
    </p:spTree>
    <p:extLst>
      <p:ext uri="{BB962C8B-B14F-4D97-AF65-F5344CB8AC3E}">
        <p14:creationId xmlns:p14="http://schemas.microsoft.com/office/powerpoint/2010/main" val="362302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220BA-A5FC-6344-8A9A-0A1B48EFE6E8}"/>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807583-4662-D24D-B83C-596374474405}"/>
              </a:ext>
            </a:extLst>
          </p:cNvPr>
          <p:cNvSpPr>
            <a:spLocks noGrp="1"/>
          </p:cNvSpPr>
          <p:nvPr>
            <p:ph type="ctrTitle"/>
          </p:nvPr>
        </p:nvSpPr>
        <p:spPr>
          <a:xfrm>
            <a:off x="1669774" y="2723322"/>
            <a:ext cx="8736496" cy="1458360"/>
          </a:xfrm>
        </p:spPr>
        <p:txBody>
          <a:bodyPr lIns="0" tIns="0" rIns="0" bIns="0" anchor="b">
            <a:normAutofit/>
          </a:bodyPr>
          <a:lstStyle>
            <a:lvl1pPr algn="ctr">
              <a:defRPr sz="4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BA3E4B4-9958-BF44-B9D5-43B2409D5AB2}"/>
              </a:ext>
            </a:extLst>
          </p:cNvPr>
          <p:cNvSpPr>
            <a:spLocks noGrp="1"/>
          </p:cNvSpPr>
          <p:nvPr>
            <p:ph type="subTitle" idx="1"/>
          </p:nvPr>
        </p:nvSpPr>
        <p:spPr>
          <a:xfrm>
            <a:off x="1669774" y="4395065"/>
            <a:ext cx="8736496" cy="1104897"/>
          </a:xfrm>
        </p:spPr>
        <p:txBody>
          <a:bodyPr lIns="0" tIns="0" rIns="0" bIns="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4358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8C09-94C1-442E-BC72-045724013D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34AA1D-1569-41E3-B607-BF6AEA7AC8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AAE7E-B3A9-4B20-A343-0B3CDAFC3369}"/>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53518A39-A925-4416-AE74-67C6D31DD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011E2-F461-476B-923B-C170640CFECE}"/>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109481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4648-C5E9-4258-9D8F-BA594B60D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83B51-40DF-4A79-B252-12A10944D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15B7E1-0717-49AB-8EE7-E02CF3ADF264}"/>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42A94B7A-D9E9-4301-8977-C9B3CD4F1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C9821-C6D7-4F40-9BD4-07D4845FF653}"/>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289445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01A7-09FF-4DF0-9C98-2C845A895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9BFE5-9874-48C0-8403-965878342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E1CA52-7FB1-4681-AA46-9BDAE5B3BE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3799F8-79AA-4BAD-825A-4BFE5CEF7517}"/>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6" name="Footer Placeholder 5">
            <a:extLst>
              <a:ext uri="{FF2B5EF4-FFF2-40B4-BE49-F238E27FC236}">
                <a16:creationId xmlns:a16="http://schemas.microsoft.com/office/drawing/2014/main" id="{897C62DD-9BCF-4B2C-8B12-FECDEF07A6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4A5AA7-B55D-41DB-99DB-84FC2E4E9B7E}"/>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67085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6715-79A9-4FAF-952F-13991F7660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68DD1D-56CC-4CC4-A364-F4B029A9B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BE655-9A8E-4AD6-B245-56DE097A47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7E4D04-36A4-4CFE-8996-1AD37C311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6331D-C695-440B-9A27-44DFB5844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4CE367-2085-447C-8368-871349D022AE}"/>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8" name="Footer Placeholder 7">
            <a:extLst>
              <a:ext uri="{FF2B5EF4-FFF2-40B4-BE49-F238E27FC236}">
                <a16:creationId xmlns:a16="http://schemas.microsoft.com/office/drawing/2014/main" id="{AA0E590C-8ADF-42D2-A58F-7CD7ED28F2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C5F0CC-A959-478E-8300-7CA4BB78BD60}"/>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80707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A5A8-746D-43C6-A931-D5EAF4D858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495553-39D6-4A70-933F-DACD61FDD230}"/>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4" name="Footer Placeholder 3">
            <a:extLst>
              <a:ext uri="{FF2B5EF4-FFF2-40B4-BE49-F238E27FC236}">
                <a16:creationId xmlns:a16="http://schemas.microsoft.com/office/drawing/2014/main" id="{A3FBFF01-DEF6-47D5-B7F2-DA01624FEF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992D7C-085E-4E41-8A6A-EE0E5A5B4CDB}"/>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41692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2AF1A-8C06-42ED-8643-6803A04E8474}"/>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3" name="Footer Placeholder 2">
            <a:extLst>
              <a:ext uri="{FF2B5EF4-FFF2-40B4-BE49-F238E27FC236}">
                <a16:creationId xmlns:a16="http://schemas.microsoft.com/office/drawing/2014/main" id="{8D720799-6845-4623-9A23-529BA8B163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B9338A-D219-47F4-96C1-650A81D68432}"/>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3003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2A24-28BD-468A-9DC4-A62D1FF2A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22BC5F-2F3D-44E3-A260-B3438BED6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4A3DBD-382D-4CA2-BF03-8D6B9CCA7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21C0E-774A-45B6-BD1D-4710C087FB00}"/>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6" name="Footer Placeholder 5">
            <a:extLst>
              <a:ext uri="{FF2B5EF4-FFF2-40B4-BE49-F238E27FC236}">
                <a16:creationId xmlns:a16="http://schemas.microsoft.com/office/drawing/2014/main" id="{C48F3EFE-12DB-433A-A4EA-ED44111A6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C2F9E-8DF0-4E7A-8B90-DCC69792EDB4}"/>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25199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76B8-FBE3-4622-A715-F0C5D46AB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5FAB6C-3D1D-452B-9012-579469E43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7C77F-C0F5-4871-8916-A7799D671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2E8C0-1A14-4A24-A920-32A4D92930FE}"/>
              </a:ext>
            </a:extLst>
          </p:cNvPr>
          <p:cNvSpPr>
            <a:spLocks noGrp="1"/>
          </p:cNvSpPr>
          <p:nvPr>
            <p:ph type="dt" sz="half" idx="10"/>
          </p:nvPr>
        </p:nvSpPr>
        <p:spPr/>
        <p:txBody>
          <a:bodyPr/>
          <a:lstStyle/>
          <a:p>
            <a:fld id="{F3A49F60-8509-4583-B698-B3126A17F1EE}" type="datetimeFigureOut">
              <a:rPr lang="en-GB" smtClean="0"/>
              <a:pPr/>
              <a:t>16/03/2022</a:t>
            </a:fld>
            <a:endParaRPr lang="en-GB"/>
          </a:p>
        </p:txBody>
      </p:sp>
      <p:sp>
        <p:nvSpPr>
          <p:cNvPr id="6" name="Footer Placeholder 5">
            <a:extLst>
              <a:ext uri="{FF2B5EF4-FFF2-40B4-BE49-F238E27FC236}">
                <a16:creationId xmlns:a16="http://schemas.microsoft.com/office/drawing/2014/main" id="{5251FBE4-B597-4440-B01D-BA99666D1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21061-7BC3-4CB8-B82B-43F2454CCEC5}"/>
              </a:ext>
            </a:extLst>
          </p:cNvPr>
          <p:cNvSpPr>
            <a:spLocks noGrp="1"/>
          </p:cNvSpPr>
          <p:nvPr>
            <p:ph type="sldNum" sz="quarter" idx="12"/>
          </p:nvPr>
        </p:nvSpPr>
        <p:spPr/>
        <p:txBody>
          <a:bodyPr/>
          <a:lstStyle/>
          <a:p>
            <a:fld id="{95C8F7C8-7B14-4B91-9CD7-5FD21ED22553}" type="slidenum">
              <a:rPr lang="en-GB" smtClean="0"/>
              <a:pPr/>
              <a:t>‹#›</a:t>
            </a:fld>
            <a:endParaRPr lang="en-GB"/>
          </a:p>
        </p:txBody>
      </p:sp>
    </p:spTree>
    <p:extLst>
      <p:ext uri="{BB962C8B-B14F-4D97-AF65-F5344CB8AC3E}">
        <p14:creationId xmlns:p14="http://schemas.microsoft.com/office/powerpoint/2010/main" val="58720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D77FB-D03B-4F75-8E36-0F0DB87E5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EF1C3-2589-4FC3-AF26-4CFF7D1DE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F1076-A7EE-4A5C-98AB-527A16C1C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49F60-8509-4583-B698-B3126A17F1EE}" type="datetimeFigureOut">
              <a:rPr lang="en-GB" smtClean="0"/>
              <a:pPr/>
              <a:t>16/03/2022</a:t>
            </a:fld>
            <a:endParaRPr lang="en-GB"/>
          </a:p>
        </p:txBody>
      </p:sp>
      <p:sp>
        <p:nvSpPr>
          <p:cNvPr id="5" name="Footer Placeholder 4">
            <a:extLst>
              <a:ext uri="{FF2B5EF4-FFF2-40B4-BE49-F238E27FC236}">
                <a16:creationId xmlns:a16="http://schemas.microsoft.com/office/drawing/2014/main" id="{800F488E-BBFE-45D3-848A-700A24DBE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BD74F-DED0-4B45-9A5E-3A4F24A99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8F7C8-7B14-4B91-9CD7-5FD21ED22553}" type="slidenum">
              <a:rPr lang="en-GB" smtClean="0"/>
              <a:pPr/>
              <a:t>‹#›</a:t>
            </a:fld>
            <a:endParaRPr lang="en-GB"/>
          </a:p>
        </p:txBody>
      </p:sp>
    </p:spTree>
    <p:extLst>
      <p:ext uri="{BB962C8B-B14F-4D97-AF65-F5344CB8AC3E}">
        <p14:creationId xmlns:p14="http://schemas.microsoft.com/office/powerpoint/2010/main" val="298555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C4EB08-0A20-2048-B986-D240D4E13430}"/>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F59C6C-7E42-0748-9A62-A4D4E733A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60B1692-D5F2-FC4D-A2CB-C67BFCCBB1F9}"/>
              </a:ext>
            </a:extLst>
          </p:cNvPr>
          <p:cNvSpPr>
            <a:spLocks noGrp="1"/>
          </p:cNvSpPr>
          <p:nvPr>
            <p:ph type="body" idx="1"/>
          </p:nvPr>
        </p:nvSpPr>
        <p:spPr>
          <a:xfrm>
            <a:off x="838200" y="1825625"/>
            <a:ext cx="1034466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423C810-055E-8846-BAD4-F5E946A135EB}"/>
              </a:ext>
            </a:extLst>
          </p:cNvPr>
          <p:cNvSpPr>
            <a:spLocks noGrp="1"/>
          </p:cNvSpPr>
          <p:nvPr>
            <p:ph type="sldNum" sz="quarter" idx="4"/>
          </p:nvPr>
        </p:nvSpPr>
        <p:spPr>
          <a:xfrm>
            <a:off x="838200" y="6455206"/>
            <a:ext cx="2743200" cy="365125"/>
          </a:xfrm>
          <a:prstGeom prst="rect">
            <a:avLst/>
          </a:prstGeom>
        </p:spPr>
        <p:txBody>
          <a:bodyPr vert="horz" lIns="91440" tIns="45720" rIns="91440" bIns="45720" rtlCol="0" anchor="ctr"/>
          <a:lstStyle>
            <a:lvl1pPr algn="l">
              <a:defRPr sz="1200">
                <a:solidFill>
                  <a:schemeClr val="bg1"/>
                </a:solidFill>
              </a:defRPr>
            </a:lvl1pPr>
          </a:lstStyle>
          <a:p>
            <a:fld id="{3ECFC03C-1AA6-4349-8A54-8712A94068CB}" type="slidenum">
              <a:rPr lang="en-US" smtClean="0"/>
              <a:pPr/>
              <a:t>‹#›</a:t>
            </a:fld>
            <a:endParaRPr lang="en-US" dirty="0"/>
          </a:p>
        </p:txBody>
      </p:sp>
    </p:spTree>
    <p:extLst>
      <p:ext uri="{BB962C8B-B14F-4D97-AF65-F5344CB8AC3E}">
        <p14:creationId xmlns:p14="http://schemas.microsoft.com/office/powerpoint/2010/main" val="878786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1"/>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1308-1C98-A041-A375-218DBCB1D1E3}"/>
              </a:ext>
            </a:extLst>
          </p:cNvPr>
          <p:cNvSpPr>
            <a:spLocks noGrp="1"/>
          </p:cNvSpPr>
          <p:nvPr>
            <p:ph type="ctrTitle"/>
          </p:nvPr>
        </p:nvSpPr>
        <p:spPr/>
        <p:txBody>
          <a:bodyPr>
            <a:normAutofit/>
          </a:bodyPr>
          <a:lstStyle/>
          <a:p>
            <a:r>
              <a:rPr lang="en-US" dirty="0"/>
              <a:t>Engagement on proposals for a Health and Wellbeing Hub at St George’s Hospital</a:t>
            </a:r>
          </a:p>
        </p:txBody>
      </p:sp>
      <p:sp>
        <p:nvSpPr>
          <p:cNvPr id="3" name="Subtitle 2">
            <a:extLst>
              <a:ext uri="{FF2B5EF4-FFF2-40B4-BE49-F238E27FC236}">
                <a16:creationId xmlns:a16="http://schemas.microsoft.com/office/drawing/2014/main" id="{58B7DBE4-8A64-4344-AA54-4F6F3B8F5B56}"/>
              </a:ext>
            </a:extLst>
          </p:cNvPr>
          <p:cNvSpPr>
            <a:spLocks noGrp="1"/>
          </p:cNvSpPr>
          <p:nvPr>
            <p:ph type="subTitle" idx="1"/>
          </p:nvPr>
        </p:nvSpPr>
        <p:spPr/>
        <p:txBody>
          <a:bodyPr>
            <a:normAutofit lnSpcReduction="10000"/>
          </a:bodyPr>
          <a:lstStyle/>
          <a:p>
            <a:r>
              <a:rPr lang="en-US" dirty="0"/>
              <a:t>Panel – Steve Rubery (SRO and facilitator) Khalid Haque (Frailty), Olumide </a:t>
            </a:r>
            <a:r>
              <a:rPr lang="en-US" dirty="0" err="1"/>
              <a:t>Adeotoye</a:t>
            </a:r>
            <a:r>
              <a:rPr lang="en-US" dirty="0"/>
              <a:t> (GP, Frailty) John </a:t>
            </a:r>
            <a:r>
              <a:rPr lang="en-US" dirty="0" err="1"/>
              <a:t>Hambidge</a:t>
            </a:r>
            <a:r>
              <a:rPr lang="en-US" dirty="0"/>
              <a:t> (Outpatients), Keith Flaxman (Project Director), Atul Aggarwal (GP Lead), Carol White (Integrated Care) Ben Tunstall (Support)</a:t>
            </a:r>
          </a:p>
        </p:txBody>
      </p:sp>
    </p:spTree>
    <p:extLst>
      <p:ext uri="{BB962C8B-B14F-4D97-AF65-F5344CB8AC3E}">
        <p14:creationId xmlns:p14="http://schemas.microsoft.com/office/powerpoint/2010/main" val="185917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355601" y="1153572"/>
            <a:ext cx="3531634" cy="4461163"/>
          </a:xfrm>
        </p:spPr>
        <p:txBody>
          <a:bodyPr>
            <a:normAutofit/>
          </a:bodyPr>
          <a:lstStyle/>
          <a:p>
            <a:r>
              <a:rPr lang="en-GB" sz="4000" dirty="0">
                <a:solidFill>
                  <a:schemeClr val="bg1"/>
                </a:solidFill>
                <a:latin typeface="Arial" panose="020B0604020202020204" pitchFamily="34" charset="0"/>
                <a:ea typeface="Calibri" panose="020F0502020204030204" pitchFamily="34" charset="0"/>
                <a:cs typeface="Arial" panose="020B0604020202020204" pitchFamily="34" charset="0"/>
              </a:rPr>
              <a:t>Outpatients - closer look</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107305" y="735721"/>
            <a:ext cx="8069712" cy="6302159"/>
          </a:xfrm>
        </p:spPr>
        <p:txBody>
          <a:bodyPr anchor="ctr">
            <a:noAutofit/>
          </a:bodyPr>
          <a:lstStyle/>
          <a:p>
            <a:pPr>
              <a:lnSpc>
                <a:spcPct val="100000"/>
              </a:lnSpc>
              <a:buNone/>
            </a:pPr>
            <a:r>
              <a:rPr lang="en-GB" dirty="0">
                <a:latin typeface="Arial" panose="020B0604020202020204" pitchFamily="34" charset="0"/>
                <a:cs typeface="Arial" panose="020B0604020202020204" pitchFamily="34" charset="0"/>
              </a:rPr>
              <a:t>Benefits for people:</a:t>
            </a:r>
          </a:p>
          <a:p>
            <a:pPr>
              <a:lnSpc>
                <a:spcPct val="100000"/>
              </a:lnSpc>
            </a:pPr>
            <a:r>
              <a:rPr lang="en-GB" dirty="0">
                <a:solidFill>
                  <a:srgbClr val="000000"/>
                </a:solidFill>
                <a:latin typeface="Arial" panose="020B0604020202020204" pitchFamily="34" charset="0"/>
                <a:cs typeface="Arial" panose="020B0604020202020204" pitchFamily="34" charset="0"/>
              </a:rPr>
              <a:t>T</a:t>
            </a:r>
            <a:r>
              <a:rPr lang="en-GB" b="0" i="0" dirty="0">
                <a:solidFill>
                  <a:srgbClr val="000000"/>
                </a:solidFill>
                <a:effectLst/>
                <a:latin typeface="Arial" panose="020B0604020202020204" pitchFamily="34" charset="0"/>
                <a:cs typeface="Arial" panose="020B0604020202020204" pitchFamily="34" charset="0"/>
              </a:rPr>
              <a:t>riage and virtual clinics so that the patient is seen by the right person at the right time in the right place with the correct information available to make decisions at their first clinic</a:t>
            </a:r>
            <a:endParaRPr lang="en-GB" dirty="0">
              <a:latin typeface="Arial" panose="020B0604020202020204" pitchFamily="34" charset="0"/>
              <a:cs typeface="Arial" panose="020B0604020202020204" pitchFamily="34" charset="0"/>
            </a:endParaRPr>
          </a:p>
          <a:p>
            <a:pPr>
              <a:lnSpc>
                <a:spcPct val="100000"/>
              </a:lnSpc>
              <a:buNone/>
            </a:pPr>
            <a:r>
              <a:rPr lang="en-GB" dirty="0">
                <a:latin typeface="Arial" panose="020B0604020202020204" pitchFamily="34" charset="0"/>
                <a:cs typeface="Arial" panose="020B0604020202020204" pitchFamily="34" charset="0"/>
              </a:rPr>
              <a:t>• Care closer to home</a:t>
            </a:r>
          </a:p>
          <a:p>
            <a:pPr>
              <a:lnSpc>
                <a:spcPct val="100000"/>
              </a:lnSpc>
              <a:buNone/>
            </a:pPr>
            <a:r>
              <a:rPr lang="en-GB">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Improved co-ordination and integration of care</a:t>
            </a:r>
          </a:p>
          <a:p>
            <a:pPr>
              <a:lnSpc>
                <a:spcPct val="100000"/>
              </a:lnSpc>
              <a:buNone/>
            </a:pPr>
            <a:endParaRPr lang="en-GB" sz="1400" dirty="0"/>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94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436880" y="1153572"/>
            <a:ext cx="3450354" cy="4461163"/>
          </a:xfrm>
        </p:spPr>
        <p:txBody>
          <a:bodyPr>
            <a:normAutofit/>
          </a:bodyPr>
          <a:lstStyle/>
          <a:p>
            <a:r>
              <a:rPr lang="en-GB" sz="4000" dirty="0">
                <a:solidFill>
                  <a:schemeClr val="bg1"/>
                </a:solidFill>
                <a:latin typeface="Arial" panose="020B0604020202020204" pitchFamily="34" charset="0"/>
                <a:ea typeface="Calibri" panose="020F0502020204030204" pitchFamily="34" charset="0"/>
                <a:cs typeface="Arial" panose="020B0604020202020204" pitchFamily="34" charset="0"/>
              </a:rPr>
              <a:t>GP services -  closer look</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107305" y="735721"/>
            <a:ext cx="8069712" cy="6302159"/>
          </a:xfrm>
        </p:spPr>
        <p:txBody>
          <a:bodyPr anchor="ctr">
            <a:noAutofit/>
          </a:bodyPr>
          <a:lstStyle/>
          <a:p>
            <a:pPr>
              <a:lnSpc>
                <a:spcPct val="100000"/>
              </a:lnSpc>
              <a:buNone/>
            </a:pPr>
            <a:r>
              <a:rPr lang="en-GB" sz="2400" dirty="0">
                <a:latin typeface="Arial" panose="020B0604020202020204" pitchFamily="34" charset="0"/>
                <a:cs typeface="Arial" panose="020B0604020202020204" pitchFamily="34" charset="0"/>
              </a:rPr>
              <a:t>Benefits for people:</a:t>
            </a:r>
          </a:p>
          <a:p>
            <a:pPr>
              <a:lnSpc>
                <a:spcPct val="100000"/>
              </a:lnSpc>
            </a:pPr>
            <a:r>
              <a:rPr lang="en-GB" sz="2400" dirty="0">
                <a:latin typeface="Arial" panose="020B0604020202020204" pitchFamily="34" charset="0"/>
                <a:cs typeface="Arial" panose="020B0604020202020204" pitchFamily="34" charset="0"/>
              </a:rPr>
              <a:t>GP services based at the Hub will increase capacity for the growing population as well as provide better accommodation for patients and staff</a:t>
            </a:r>
          </a:p>
          <a:p>
            <a:pPr>
              <a:lnSpc>
                <a:spcPct val="100000"/>
              </a:lnSpc>
            </a:pPr>
            <a:r>
              <a:rPr lang="en-GB" sz="2400" dirty="0">
                <a:latin typeface="Arial" panose="020B0604020202020204" pitchFamily="34" charset="0"/>
                <a:cs typeface="Arial" panose="020B0604020202020204" pitchFamily="34" charset="0"/>
              </a:rPr>
              <a:t>The Hub will provide </a:t>
            </a:r>
            <a:r>
              <a:rPr lang="en-GB" sz="2400">
                <a:latin typeface="Arial" panose="020B0604020202020204" pitchFamily="34" charset="0"/>
                <a:cs typeface="Arial" panose="020B0604020202020204" pitchFamily="34" charset="0"/>
              </a:rPr>
              <a:t>career opportunities and attract </a:t>
            </a:r>
            <a:r>
              <a:rPr lang="en-GB" sz="2400" dirty="0">
                <a:latin typeface="Arial" panose="020B0604020202020204" pitchFamily="34" charset="0"/>
                <a:cs typeface="Arial" panose="020B0604020202020204" pitchFamily="34" charset="0"/>
              </a:rPr>
              <a:t>a younger and more varied workforce into primary care</a:t>
            </a:r>
          </a:p>
          <a:p>
            <a:pPr>
              <a:lnSpc>
                <a:spcPct val="100000"/>
              </a:lnSpc>
            </a:pPr>
            <a:r>
              <a:rPr lang="en-GB" sz="2400" dirty="0">
                <a:latin typeface="Arial" panose="020B0604020202020204" pitchFamily="34" charset="0"/>
                <a:cs typeface="Arial" panose="020B0604020202020204" pitchFamily="34" charset="0"/>
              </a:rPr>
              <a:t>GP services located in the same facility as diagnostics can help align and reduce delays in pathways of care</a:t>
            </a:r>
          </a:p>
          <a:p>
            <a:pPr marL="0" indent="0">
              <a:lnSpc>
                <a:spcPct val="100000"/>
              </a:lnSpc>
              <a:spcBef>
                <a:spcPts val="300"/>
              </a:spcBef>
              <a:spcAft>
                <a:spcPts val="300"/>
              </a:spcAft>
              <a:buNone/>
            </a:pP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88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477520" y="1153572"/>
            <a:ext cx="3409714" cy="4461163"/>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Overall benefits  </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152277" y="-89941"/>
            <a:ext cx="7869834" cy="7037882"/>
          </a:xfrm>
        </p:spPr>
        <p:txBody>
          <a:bodyPr anchor="ctr">
            <a:normAutofit fontScale="85000" lnSpcReduction="20000"/>
          </a:bodyPr>
          <a:lstStyle/>
          <a:p>
            <a:pPr>
              <a:lnSpc>
                <a:spcPct val="120000"/>
              </a:lnSpc>
              <a:spcBef>
                <a:spcPts val="300"/>
              </a:spcBef>
              <a:spcAft>
                <a:spcPts val="300"/>
              </a:spcAft>
              <a:buNone/>
            </a:pPr>
            <a:endParaRPr lang="en-GB" sz="2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a:t>
            </a:r>
            <a:r>
              <a:rPr lang="en-GB" sz="2900" dirty="0">
                <a:latin typeface="Arial" panose="020B0604020202020204" pitchFamily="34" charset="0"/>
                <a:ea typeface="Calibri" panose="020F0502020204030204" pitchFamily="34" charset="0"/>
                <a:cs typeface="Times New Roman" panose="02020603050405020304" pitchFamily="18" charset="0"/>
              </a:rPr>
              <a:t>Be </a:t>
            </a:r>
            <a:r>
              <a:rPr lang="en-GB" sz="2900" dirty="0">
                <a:effectLst/>
                <a:latin typeface="Arial" panose="020B0604020202020204" pitchFamily="34" charset="0"/>
                <a:ea typeface="Calibri" panose="020F0502020204030204" pitchFamily="34" charset="0"/>
                <a:cs typeface="Times New Roman" panose="02020603050405020304" pitchFamily="18" charset="0"/>
              </a:rPr>
              <a:t>flexible and adaptable in the face of unprecedented change due to Covid-19</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Go to the patient, and not the patient to us </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Enable patients to see more than one professional in a single visit </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Stop the patient telling their story to more than one health professional. This will be assisted by shared technology between the different teams</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Co-locate different health and care teams to enable improved communication through building informal relationships and shared development opportunities</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Build a shared knowledge of patients, helping us to communicate better with our patients</a:t>
            </a:r>
          </a:p>
          <a:p>
            <a:pPr>
              <a:lnSpc>
                <a:spcPct val="120000"/>
              </a:lnSpc>
              <a:spcBef>
                <a:spcPts val="300"/>
              </a:spcBef>
              <a:spcAft>
                <a:spcPts val="300"/>
              </a:spcAft>
              <a:buNone/>
            </a:pPr>
            <a:r>
              <a:rPr lang="en-GB" sz="2900" dirty="0">
                <a:effectLst/>
                <a:latin typeface="Arial" panose="020B0604020202020204" pitchFamily="34" charset="0"/>
                <a:ea typeface="Calibri" panose="020F0502020204030204" pitchFamily="34" charset="0"/>
                <a:cs typeface="Times New Roman" panose="02020603050405020304" pitchFamily="18" charset="0"/>
              </a:rPr>
              <a:t>•	Reduce handover of care to reduce the risk of patients ‘falling through the gap’</a:t>
            </a:r>
          </a:p>
          <a:p>
            <a:pPr>
              <a:lnSpc>
                <a:spcPct val="120000"/>
              </a:lnSpc>
              <a:spcBef>
                <a:spcPts val="300"/>
              </a:spcBef>
              <a:spcAft>
                <a:spcPts val="300"/>
              </a:spcAft>
              <a:buNone/>
            </a:pPr>
            <a:endParaRPr lang="en-GB" sz="2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25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8AA98-F349-4082-8D78-9AB74E491EE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3275" r="275" b="15141"/>
          <a:stretch/>
        </p:blipFill>
        <p:spPr>
          <a:xfrm>
            <a:off x="1908455" y="566738"/>
            <a:ext cx="8390576" cy="3393610"/>
          </a:xfrm>
          <a:prstGeom prst="rect">
            <a:avLst/>
          </a:prstGeom>
        </p:spPr>
      </p:pic>
      <p:sp>
        <p:nvSpPr>
          <p:cNvPr id="7" name="Title 1">
            <a:extLst>
              <a:ext uri="{FF2B5EF4-FFF2-40B4-BE49-F238E27FC236}">
                <a16:creationId xmlns:a16="http://schemas.microsoft.com/office/drawing/2014/main" id="{F1039B11-F4D4-4F24-B52B-5D60CA7DDFBF}"/>
              </a:ext>
            </a:extLst>
          </p:cNvPr>
          <p:cNvSpPr txBox="1">
            <a:spLocks/>
          </p:cNvSpPr>
          <p:nvPr/>
        </p:nvSpPr>
        <p:spPr>
          <a:xfrm>
            <a:off x="1909010" y="3946362"/>
            <a:ext cx="8775032" cy="113898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a:lstStyle>
          <a:p>
            <a:pPr algn="ctr">
              <a:lnSpc>
                <a:spcPct val="100000"/>
              </a:lnSpc>
              <a:spcBef>
                <a:spcPts val="600"/>
              </a:spcBef>
              <a:spcAft>
                <a:spcPts val="300"/>
              </a:spcAft>
            </a:pPr>
            <a:r>
              <a:rPr lang="en-GB" sz="2400" dirty="0">
                <a:latin typeface="Arial" panose="020B0604020202020204" pitchFamily="34" charset="0"/>
                <a:ea typeface="Calibri" panose="020F0502020204030204" pitchFamily="34" charset="0"/>
                <a:cs typeface="Times New Roman" panose="02020603050405020304" pitchFamily="18" charset="0"/>
              </a:rPr>
              <a:t>Questions</a:t>
            </a:r>
          </a:p>
        </p:txBody>
      </p:sp>
    </p:spTree>
    <p:extLst>
      <p:ext uri="{BB962C8B-B14F-4D97-AF65-F5344CB8AC3E}">
        <p14:creationId xmlns:p14="http://schemas.microsoft.com/office/powerpoint/2010/main" val="23010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8AA98-F349-4082-8D78-9AB74E491EE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3275" r="275" b="15141"/>
          <a:stretch/>
        </p:blipFill>
        <p:spPr>
          <a:xfrm>
            <a:off x="1908455" y="566738"/>
            <a:ext cx="8390576" cy="3393610"/>
          </a:xfrm>
          <a:prstGeom prst="rect">
            <a:avLst/>
          </a:prstGeom>
        </p:spPr>
      </p:pic>
      <p:sp>
        <p:nvSpPr>
          <p:cNvPr id="7" name="Title 1">
            <a:extLst>
              <a:ext uri="{FF2B5EF4-FFF2-40B4-BE49-F238E27FC236}">
                <a16:creationId xmlns:a16="http://schemas.microsoft.com/office/drawing/2014/main" id="{F1039B11-F4D4-4F24-B52B-5D60CA7DDFBF}"/>
              </a:ext>
            </a:extLst>
          </p:cNvPr>
          <p:cNvSpPr txBox="1">
            <a:spLocks/>
          </p:cNvSpPr>
          <p:nvPr/>
        </p:nvSpPr>
        <p:spPr>
          <a:xfrm>
            <a:off x="1909010" y="3946362"/>
            <a:ext cx="8775032" cy="2139478"/>
          </a:xfrm>
          <a:prstGeom prst="rect">
            <a:avLst/>
          </a:prstGeom>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a:lstStyle>
          <a:p>
            <a:pPr>
              <a:lnSpc>
                <a:spcPct val="100000"/>
              </a:lnSpc>
              <a:spcBef>
                <a:spcPts val="600"/>
              </a:spcBef>
              <a:spcAft>
                <a:spcPts val="300"/>
              </a:spcAft>
            </a:pP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600"/>
              </a:spcBef>
              <a:spcAft>
                <a:spcPts val="300"/>
              </a:spcAft>
            </a:pPr>
            <a:endParaRPr lang="en-GB" sz="3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600"/>
              </a:spcBef>
              <a:spcAft>
                <a:spcPts val="300"/>
              </a:spcAft>
            </a:pPr>
            <a:r>
              <a:rPr lang="en-GB" sz="3800" dirty="0">
                <a:latin typeface="Arial" panose="020B0604020202020204" pitchFamily="34" charset="0"/>
                <a:ea typeface="Times New Roman" panose="02020603050405020304" pitchFamily="18" charset="0"/>
                <a:cs typeface="Times New Roman" panose="02020603050405020304" pitchFamily="18" charset="0"/>
              </a:rPr>
              <a:t>Stakeholders, the public and patients are sharing their views on the new Hub from 22 November 2021 to 13 Feb 2022</a:t>
            </a:r>
          </a:p>
          <a:p>
            <a:pPr>
              <a:lnSpc>
                <a:spcPct val="100000"/>
              </a:lnSpc>
              <a:spcBef>
                <a:spcPts val="600"/>
              </a:spcBef>
              <a:spcAft>
                <a:spcPts val="300"/>
              </a:spcAft>
            </a:pPr>
            <a:endParaRPr lang="en-GB" sz="38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300"/>
              </a:spcAft>
            </a:pPr>
            <a:r>
              <a:rPr lang="en-GB" sz="3800" dirty="0">
                <a:latin typeface="Arial" panose="020B0604020202020204" pitchFamily="34" charset="0"/>
                <a:ea typeface="Calibri" panose="020F0502020204030204" pitchFamily="34" charset="0"/>
                <a:cs typeface="Times New Roman" panose="02020603050405020304" pitchFamily="18" charset="0"/>
              </a:rPr>
              <a:t>For more information please go to our webpage:</a:t>
            </a:r>
          </a:p>
          <a:p>
            <a:pPr>
              <a:lnSpc>
                <a:spcPct val="100000"/>
              </a:lnSpc>
              <a:spcBef>
                <a:spcPts val="600"/>
              </a:spcBef>
              <a:spcAft>
                <a:spcPts val="300"/>
              </a:spcAft>
            </a:pPr>
            <a:r>
              <a:rPr lang="nl-NL" sz="3800" dirty="0">
                <a:latin typeface="Arial" panose="020B0604020202020204" pitchFamily="34" charset="0"/>
                <a:ea typeface="Calibri" panose="020F0502020204030204" pitchFamily="34" charset="0"/>
                <a:cs typeface="Times New Roman" panose="02020603050405020304" pitchFamily="18" charset="0"/>
              </a:rPr>
              <a:t>https://northeastlondonccg.nhs. uk/SGHhub</a:t>
            </a:r>
          </a:p>
          <a:p>
            <a:pPr>
              <a:lnSpc>
                <a:spcPct val="100000"/>
              </a:lnSpc>
              <a:spcBef>
                <a:spcPts val="600"/>
              </a:spcBef>
              <a:spcAft>
                <a:spcPts val="300"/>
              </a:spcAft>
            </a:pPr>
            <a:endParaRPr lang="nl-NL"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0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48">
            <a:extLst>
              <a:ext uri="{FF2B5EF4-FFF2-40B4-BE49-F238E27FC236}">
                <a16:creationId xmlns:a16="http://schemas.microsoft.com/office/drawing/2014/main" id="{8537B233-9CDD-4A90-AABB-A8963DEE4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p>
        </p:txBody>
      </p:sp>
      <p:cxnSp>
        <p:nvCxnSpPr>
          <p:cNvPr id="54" name="Straight Connector 50">
            <a:extLst>
              <a:ext uri="{FF2B5EF4-FFF2-40B4-BE49-F238E27FC236}">
                <a16:creationId xmlns:a16="http://schemas.microsoft.com/office/drawing/2014/main" id="{040575EE-C594-4566-BC00-663004E52A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FD82BB-9F6C-4B20-9275-ACE02E3EB6E6}"/>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3275" r="-1" b="4574"/>
          <a:stretch/>
        </p:blipFill>
        <p:spPr>
          <a:xfrm>
            <a:off x="736600" y="566738"/>
            <a:ext cx="6392863" cy="3041650"/>
          </a:xfrm>
          <a:prstGeom prst="rect">
            <a:avLst/>
          </a:prstGeom>
        </p:spPr>
      </p:pic>
      <p:pic>
        <p:nvPicPr>
          <p:cNvPr id="4" name="Picture 3" descr="A group of people outside of a building&#10;&#10;Description automatically generated with medium confidence">
            <a:extLst>
              <a:ext uri="{FF2B5EF4-FFF2-40B4-BE49-F238E27FC236}">
                <a16:creationId xmlns:a16="http://schemas.microsoft.com/office/drawing/2014/main" id="{CAD1B762-DDCD-4C15-A74E-FB596CD5C8DA}"/>
              </a:ext>
            </a:extLst>
          </p:cNvPr>
          <p:cNvPicPr>
            <a:picLocks noChangeAspect="1"/>
          </p:cNvPicPr>
          <p:nvPr/>
        </p:nvPicPr>
        <p:blipFill rotWithShape="1">
          <a:blip r:embed="rId3" cstate="print"/>
          <a:srcRect t="21855" r="-1" b="4266"/>
          <a:stretch/>
        </p:blipFill>
        <p:spPr>
          <a:xfrm>
            <a:off x="736600" y="3678238"/>
            <a:ext cx="6392863" cy="2611438"/>
          </a:xfrm>
          <a:prstGeom prst="rect">
            <a:avLst/>
          </a:prstGeom>
        </p:spPr>
      </p:pic>
      <p:sp>
        <p:nvSpPr>
          <p:cNvPr id="2" name="Title 1">
            <a:extLst>
              <a:ext uri="{FF2B5EF4-FFF2-40B4-BE49-F238E27FC236}">
                <a16:creationId xmlns:a16="http://schemas.microsoft.com/office/drawing/2014/main" id="{FFCB4EC0-64D1-4668-A8B4-AB8A41BCDA0A}"/>
              </a:ext>
            </a:extLst>
          </p:cNvPr>
          <p:cNvSpPr>
            <a:spLocks noGrp="1"/>
          </p:cNvSpPr>
          <p:nvPr>
            <p:ph type="ctrTitle"/>
          </p:nvPr>
        </p:nvSpPr>
        <p:spPr>
          <a:xfrm>
            <a:off x="8153400" y="818456"/>
            <a:ext cx="3322317" cy="4023359"/>
          </a:xfrm>
        </p:spPr>
        <p:txBody>
          <a:bodyPr anchor="b">
            <a:normAutofit/>
          </a:bodyPr>
          <a:lstStyle/>
          <a:p>
            <a:pPr algn="l">
              <a:spcBef>
                <a:spcPts val="600"/>
              </a:spcBef>
              <a:spcAft>
                <a:spcPts val="300"/>
              </a:spcAft>
            </a:pPr>
            <a:r>
              <a:rPr lang="en-GB" sz="4400" b="1" kern="1200" dirty="0">
                <a:effectLst/>
                <a:latin typeface="Arial" panose="020B0604020202020204" pitchFamily="34" charset="0"/>
                <a:ea typeface="Times New Roman" panose="02020603050405020304" pitchFamily="18" charset="0"/>
                <a:cs typeface="Times New Roman" panose="02020603050405020304" pitchFamily="18" charset="0"/>
              </a:rPr>
              <a:t>St George</a:t>
            </a:r>
            <a:r>
              <a:rPr lang="en-GB" sz="4400" b="1" kern="12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4400" b="1" kern="1200" dirty="0">
                <a:effectLst/>
                <a:latin typeface="Arial" panose="020B0604020202020204" pitchFamily="34" charset="0"/>
                <a:ea typeface="Times New Roman" panose="02020603050405020304" pitchFamily="18" charset="0"/>
                <a:cs typeface="Times New Roman" panose="02020603050405020304" pitchFamily="18" charset="0"/>
              </a:rPr>
              <a:t>s Health and Wellbeing Hub</a:t>
            </a:r>
            <a:br>
              <a:rPr lang="en-GB" sz="4400" b="1" kern="1200" dirty="0">
                <a:effectLst/>
                <a:latin typeface="Arial" panose="020B0604020202020204" pitchFamily="34" charset="0"/>
                <a:ea typeface="Times New Roman" panose="02020603050405020304" pitchFamily="18" charset="0"/>
                <a:cs typeface="Times New Roman" panose="02020603050405020304" pitchFamily="18" charset="0"/>
              </a:rPr>
            </a:br>
            <a:r>
              <a:rPr lang="en-GB" sz="4400" b="1" kern="1200" dirty="0">
                <a:effectLst/>
                <a:latin typeface="Arial" panose="020B0604020202020204" pitchFamily="34" charset="0"/>
                <a:ea typeface="Times New Roman" panose="02020603050405020304" pitchFamily="18" charset="0"/>
                <a:cs typeface="Times New Roman" panose="02020603050405020304" pitchFamily="18" charset="0"/>
              </a:rPr>
              <a:t/>
            </a:r>
            <a:br>
              <a:rPr lang="en-GB" sz="4400" b="1" kern="12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b="1" kern="1200" dirty="0">
                <a:effectLst/>
                <a:latin typeface="Arial" panose="020B0604020202020204" pitchFamily="34" charset="0"/>
                <a:ea typeface="Times New Roman" panose="02020603050405020304" pitchFamily="18" charset="0"/>
                <a:cs typeface="Times New Roman" panose="02020603050405020304" pitchFamily="18" charset="0"/>
              </a:rPr>
              <a:t>Listening event 27/11/21</a:t>
            </a:r>
            <a:endParaRPr lang="en-GB"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8A58316-DC6F-4502-BBD7-E1F20E897568}"/>
              </a:ext>
            </a:extLst>
          </p:cNvPr>
          <p:cNvSpPr>
            <a:spLocks noGrp="1"/>
          </p:cNvSpPr>
          <p:nvPr>
            <p:ph type="subTitle" idx="1"/>
          </p:nvPr>
        </p:nvSpPr>
        <p:spPr>
          <a:xfrm>
            <a:off x="8153401" y="3948158"/>
            <a:ext cx="3322316" cy="1692066"/>
          </a:xfrm>
        </p:spPr>
        <p:txBody>
          <a:bodyPr anchor="t">
            <a:normAutofit/>
          </a:bodyPr>
          <a:lstStyle/>
          <a:p>
            <a:pPr algn="l"/>
            <a:r>
              <a:rPr lang="en-GB" sz="2000" b="1" dirty="0">
                <a:latin typeface="Arial" panose="020B0604020202020204" pitchFamily="34" charset="0"/>
                <a:ea typeface="Times New Roman" panose="02020603050405020304" pitchFamily="18" charset="0"/>
                <a:cs typeface="Times New Roman" panose="02020603050405020304" pitchFamily="18" charset="0"/>
              </a:rPr>
              <a:t> </a:t>
            </a:r>
          </a:p>
          <a:p>
            <a:pPr algn="l"/>
            <a:endParaRPr lang="en-GB" sz="2000"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686834" y="1153572"/>
            <a:ext cx="3200400" cy="4461163"/>
          </a:xfrm>
        </p:spPr>
        <p:txBody>
          <a:bodyPr>
            <a:normAutofit/>
          </a:bodyPr>
          <a:lstStyle/>
          <a:p>
            <a:r>
              <a:rPr lang="en-GB" sz="3700" dirty="0">
                <a:solidFill>
                  <a:srgbClr val="FFFFFF"/>
                </a:solidFill>
                <a:latin typeface="Arial" panose="020B0604020202020204" pitchFamily="34" charset="0"/>
                <a:cs typeface="Arial" panose="020B0604020202020204" pitchFamily="34" charset="0"/>
              </a:rPr>
              <a:t>Agenda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447308" y="591344"/>
            <a:ext cx="6906491" cy="5585619"/>
          </a:xfrm>
        </p:spPr>
        <p:txBody>
          <a:bodyPr anchor="ctr">
            <a:normAutofit fontScale="47500" lnSpcReduction="20000"/>
          </a:bodyPr>
          <a:lstStyle/>
          <a:p>
            <a:pPr marL="0" indent="0">
              <a:spcBef>
                <a:spcPts val="300"/>
              </a:spcBef>
              <a:spcAft>
                <a:spcPts val="300"/>
              </a:spcAft>
              <a:buNone/>
            </a:pPr>
            <a:endParaRPr lang="en-GB" sz="4500" dirty="0">
              <a:effectLst/>
              <a:latin typeface="Arial" panose="020B0604020202020204" pitchFamily="34" charset="0"/>
              <a:ea typeface="Calibri" panose="020F0502020204030204" pitchFamily="34" charset="0"/>
              <a:cs typeface="Arial" panose="020B0604020202020204" pitchFamily="34" charset="0"/>
            </a:endParaRP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Welcome </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Background</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Our proposals </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Why the hub makes sense</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Overview of services</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Frailty - closer look</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Outpatients - closer look</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GP services - closer look</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Overall benefits </a:t>
            </a:r>
          </a:p>
          <a:p>
            <a:pPr marL="352425" indent="-352425">
              <a:spcBef>
                <a:spcPts val="300"/>
              </a:spcBef>
              <a:spcAft>
                <a:spcPts val="300"/>
              </a:spcAft>
            </a:pPr>
            <a:r>
              <a:rPr lang="en-GB" sz="4500" b="1" dirty="0">
                <a:latin typeface="Arial" panose="020B0604020202020204" pitchFamily="34" charset="0"/>
                <a:ea typeface="Calibri" panose="020F0502020204030204" pitchFamily="34" charset="0"/>
                <a:cs typeface="Arial" panose="020B0604020202020204" pitchFamily="34" charset="0"/>
              </a:rPr>
              <a:t>Questions </a:t>
            </a:r>
          </a:p>
          <a:p>
            <a:pPr marL="0" indent="0">
              <a:spcBef>
                <a:spcPts val="300"/>
              </a:spcBef>
              <a:spcAft>
                <a:spcPts val="300"/>
              </a:spcAft>
              <a:buNone/>
            </a:pP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spcBef>
                <a:spcPts val="300"/>
              </a:spcBef>
              <a:spcAft>
                <a:spcPts val="300"/>
              </a:spcAft>
              <a:buNone/>
            </a:pPr>
            <a:endParaRPr lang="en-GB"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300"/>
              </a:spcBef>
              <a:spcAft>
                <a:spcPts val="300"/>
              </a:spcAft>
              <a:buNone/>
            </a:pPr>
            <a:r>
              <a:rPr lang="en-GB" sz="4500" i="1" dirty="0">
                <a:latin typeface="Arial" panose="020B0604020202020204" pitchFamily="34" charset="0"/>
                <a:ea typeface="Calibri" panose="020F0502020204030204" pitchFamily="34" charset="0"/>
                <a:cs typeface="Arial" panose="020B0604020202020204" pitchFamily="34" charset="0"/>
              </a:rPr>
              <a:t>We have a clear clinical vision – to make the very best quality care available to people living in Havering and neighbouring areas. At the heart of our vision is keeping local people well and providing as much care as possible close to people’s homes. </a:t>
            </a:r>
            <a:endParaRPr lang="en-GB" sz="45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17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386080" y="1153572"/>
            <a:ext cx="3501154" cy="4461163"/>
          </a:xfrm>
        </p:spPr>
        <p:txBody>
          <a:bodyPr>
            <a:normAutofit/>
          </a:bodyPr>
          <a:lstStyle/>
          <a:p>
            <a:r>
              <a:rPr lang="en-GB" sz="3700" dirty="0">
                <a:solidFill>
                  <a:srgbClr val="FFFFFF"/>
                </a:solidFill>
                <a:latin typeface="Arial" panose="020B0604020202020204" pitchFamily="34" charset="0"/>
                <a:cs typeface="Arial" panose="020B0604020202020204" pitchFamily="34" charset="0"/>
              </a:rPr>
              <a:t>Online survey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447308" y="591344"/>
            <a:ext cx="6906491" cy="5585619"/>
          </a:xfrm>
        </p:spPr>
        <p:txBody>
          <a:bodyPr anchor="ctr">
            <a:normAutofit/>
          </a:bodyPr>
          <a:lstStyle/>
          <a:p>
            <a:pPr marL="352425" indent="-352425">
              <a:spcBef>
                <a:spcPts val="300"/>
              </a:spcBef>
              <a:spcAft>
                <a:spcPts val="300"/>
              </a:spcAft>
            </a:pPr>
            <a:endParaRPr lang="en-GB" sz="3000" b="1" dirty="0">
              <a:latin typeface="Arial" panose="020B0604020202020204" pitchFamily="34" charset="0"/>
              <a:ea typeface="Calibri" panose="020F0502020204030204" pitchFamily="34" charset="0"/>
              <a:cs typeface="Arial" panose="020B0604020202020204" pitchFamily="34" charset="0"/>
            </a:endParaRPr>
          </a:p>
          <a:p>
            <a:pPr marL="352425" indent="-352425">
              <a:spcBef>
                <a:spcPts val="300"/>
              </a:spcBef>
              <a:spcAft>
                <a:spcPts val="30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0" indent="0">
              <a:spcBef>
                <a:spcPts val="300"/>
              </a:spcBef>
              <a:spcAft>
                <a:spcPts val="300"/>
              </a:spcAft>
              <a:buNone/>
            </a:pPr>
            <a:r>
              <a:rPr lang="en-GB" sz="2400" dirty="0">
                <a:latin typeface="Arial" panose="020B0604020202020204" pitchFamily="34" charset="0"/>
                <a:ea typeface="Calibri" panose="020F0502020204030204" pitchFamily="34" charset="0"/>
                <a:cs typeface="Arial" panose="020B0604020202020204" pitchFamily="34" charset="0"/>
              </a:rPr>
              <a:t>The online survey is the quickest way to share your views with us</a:t>
            </a:r>
          </a:p>
          <a:p>
            <a:pPr marL="0" indent="0">
              <a:spcBef>
                <a:spcPts val="300"/>
              </a:spcBef>
              <a:spcAft>
                <a:spcPts val="300"/>
              </a:spcAft>
              <a:buNone/>
            </a:pP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spcBef>
                <a:spcPts val="300"/>
              </a:spcBef>
              <a:spcAft>
                <a:spcPts val="300"/>
              </a:spcAft>
              <a:buNone/>
            </a:pPr>
            <a:r>
              <a:rPr lang="en-GB" sz="2400" dirty="0">
                <a:latin typeface="Arial" panose="020B0604020202020204" pitchFamily="34" charset="0"/>
                <a:ea typeface="Calibri" panose="020F0502020204030204" pitchFamily="34" charset="0"/>
                <a:cs typeface="Arial" panose="020B0604020202020204" pitchFamily="34" charset="0"/>
              </a:rPr>
              <a:t>www.surveymonkey.co.uk/r/WLNJRHL</a:t>
            </a:r>
          </a:p>
          <a:p>
            <a:pPr marL="0" indent="0">
              <a:spcBef>
                <a:spcPts val="300"/>
              </a:spcBef>
              <a:spcAft>
                <a:spcPts val="300"/>
              </a:spcAft>
              <a:buNone/>
            </a:pP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spcBef>
                <a:spcPts val="300"/>
              </a:spcBef>
              <a:spcAft>
                <a:spcPts val="300"/>
              </a:spcAft>
              <a:buNone/>
            </a:pPr>
            <a:endParaRPr lang="en-GB" sz="29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546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686834" y="1153572"/>
            <a:ext cx="3200400" cy="4461163"/>
          </a:xfrm>
        </p:spPr>
        <p:txBody>
          <a:bodyPr>
            <a:normAutofit/>
          </a:bodyPr>
          <a:lstStyle/>
          <a:p>
            <a:r>
              <a:rPr lang="en-GB" sz="4000" dirty="0">
                <a:solidFill>
                  <a:srgbClr val="FFFFFF"/>
                </a:solidFill>
                <a:latin typeface="Arial" panose="020B0604020202020204" pitchFamily="34" charset="0"/>
                <a:cs typeface="Arial" panose="020B0604020202020204" pitchFamily="34" charset="0"/>
              </a:rPr>
              <a:t>Background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447308" y="591344"/>
            <a:ext cx="6906491" cy="5585619"/>
          </a:xfrm>
        </p:spPr>
        <p:txBody>
          <a:bodyPr anchor="ctr">
            <a:normAutofit/>
          </a:bodyPr>
          <a:lstStyle/>
          <a:p>
            <a:pPr>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In autumn 2019, the Government announced it would allocate </a:t>
            </a:r>
            <a:r>
              <a:rPr lang="en-GB" sz="2000">
                <a:effectLst/>
                <a:latin typeface="Arial" panose="020B0604020202020204" pitchFamily="34" charset="0"/>
                <a:ea typeface="Calibri" panose="020F0502020204030204" pitchFamily="34" charset="0"/>
                <a:cs typeface="Arial" panose="020B0604020202020204" pitchFamily="34" charset="0"/>
              </a:rPr>
              <a:t>£17 </a:t>
            </a:r>
            <a:r>
              <a:rPr lang="en-GB" sz="2000" dirty="0">
                <a:effectLst/>
                <a:latin typeface="Arial" panose="020B0604020202020204" pitchFamily="34" charset="0"/>
                <a:ea typeface="Calibri" panose="020F0502020204030204" pitchFamily="34" charset="0"/>
                <a:cs typeface="Arial" panose="020B0604020202020204" pitchFamily="34" charset="0"/>
              </a:rPr>
              <a:t>million towards funding the project. Local GPs have been working with NHS partners from our local Clinical Commissioning Group, North East London NHS Foundation Trust (NELFT) and Barking, Havering and Redbridge University Hospitals NHS Trust (BHRUT) to develop the plans</a:t>
            </a:r>
          </a:p>
          <a:p>
            <a:pPr>
              <a:spcBef>
                <a:spcPts val="300"/>
              </a:spcBef>
              <a:spcAft>
                <a:spcPts val="3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Planning permission for the development was granted by Havering Council earlier this month (November 2021)</a:t>
            </a:r>
          </a:p>
          <a:p>
            <a:pPr>
              <a:spcBef>
                <a:spcPts val="300"/>
              </a:spcBef>
              <a:spcAft>
                <a:spcPts val="3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spcBef>
                <a:spcPts val="300"/>
              </a:spcBef>
              <a:spcAft>
                <a:spcPts val="300"/>
              </a:spcAft>
            </a:pPr>
            <a:r>
              <a:rPr lang="en-GB" sz="2000" dirty="0">
                <a:effectLst/>
                <a:latin typeface="Arial" panose="020B0604020202020204" pitchFamily="34" charset="0"/>
                <a:ea typeface="Calibri" panose="020F0502020204030204" pitchFamily="34" charset="0"/>
                <a:cs typeface="Arial" panose="020B0604020202020204" pitchFamily="34" charset="0"/>
              </a:rPr>
              <a:t>This new community base aims to provide integrated primary, community, mental health and local authority care services on a single, local community site located at the former St George’s Hospital site in Suttons Lane, Hornchurch</a:t>
            </a:r>
          </a:p>
        </p:txBody>
      </p:sp>
    </p:spTree>
    <p:extLst>
      <p:ext uri="{BB962C8B-B14F-4D97-AF65-F5344CB8AC3E}">
        <p14:creationId xmlns:p14="http://schemas.microsoft.com/office/powerpoint/2010/main" val="132034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426720" y="1153572"/>
            <a:ext cx="3460514" cy="4461163"/>
          </a:xfrm>
        </p:spPr>
        <p:txBody>
          <a:bodyPr>
            <a:noAutofit/>
          </a:bodyPr>
          <a:lstStyle/>
          <a:p>
            <a:pPr>
              <a:lnSpc>
                <a:spcPct val="100000"/>
              </a:lnSpc>
            </a:pPr>
            <a:r>
              <a:rPr lang="en-GB" sz="4000" dirty="0">
                <a:solidFill>
                  <a:schemeClr val="bg1"/>
                </a:solidFill>
                <a:latin typeface="Arial" panose="020B0604020202020204" pitchFamily="34" charset="0"/>
                <a:ea typeface="Times New Roman" panose="02020603050405020304" pitchFamily="18" charset="0"/>
                <a:cs typeface="Arial" panose="020B0604020202020204" pitchFamily="34" charset="0"/>
              </a:rPr>
              <a:t>Under our proposals </a:t>
            </a:r>
            <a:endParaRPr lang="en-GB" sz="4000" dirty="0">
              <a:solidFill>
                <a:schemeClr val="bg1"/>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372358" y="59963"/>
            <a:ext cx="6906491" cy="6663127"/>
          </a:xfrm>
        </p:spPr>
        <p:txBody>
          <a:bodyPr anchor="ctr">
            <a:normAutofit fontScale="92500"/>
          </a:bodyPr>
          <a:lstStyle/>
          <a:p>
            <a:pPr marL="0" indent="0">
              <a:buNone/>
            </a:pPr>
            <a:endParaRPr lang="en-GB" sz="2400" b="1"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We would bring together a range of services under one roof, in a brand-new fit-for-purpose Integrated Health and Wellbeing Hub in the community</a:t>
            </a:r>
          </a:p>
          <a:p>
            <a:pPr marL="342900" lvl="0" indent="-342900">
              <a:lnSpc>
                <a:spcPct val="12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Renal dialysis would move from Queen’s to the new Hub</a:t>
            </a:r>
          </a:p>
          <a:p>
            <a:pPr marL="342900" indent="-342900">
              <a:lnSpc>
                <a:spcPct val="120000"/>
              </a:lnSpc>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Some local GP practices within a 2-mile radius of the Hub would relocate there </a:t>
            </a:r>
          </a:p>
          <a:p>
            <a:pPr marL="342900" lvl="0" indent="-342900">
              <a:lnSpc>
                <a:spcPct val="120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Some frailty, outpatient, wellbeing, mental health and early diagnostic services for cancer would be provided and the local authority would </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 some adult and children services. Some space would be made available for wellbeing services and for local voluntary sector services.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15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686834" y="1153572"/>
            <a:ext cx="3200400" cy="4461163"/>
          </a:xfrm>
        </p:spPr>
        <p:txBody>
          <a:bodyPr>
            <a:normAutofit/>
          </a:bodyPr>
          <a:lstStyle/>
          <a:p>
            <a:r>
              <a:rPr lang="en-GB" sz="4000" dirty="0">
                <a:solidFill>
                  <a:schemeClr val="bg1"/>
                </a:solidFill>
                <a:latin typeface="Arial" panose="020B0604020202020204" pitchFamily="34" charset="0"/>
                <a:ea typeface="Calibri" panose="020F0502020204030204" pitchFamily="34" charset="0"/>
                <a:cs typeface="Arial" panose="020B0604020202020204" pitchFamily="34" charset="0"/>
              </a:rPr>
              <a:t>Why the health and wellbeing hub makes sense</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257208" y="531725"/>
            <a:ext cx="7659972" cy="6302159"/>
          </a:xfrm>
        </p:spPr>
        <p:txBody>
          <a:bodyPr anchor="ctr">
            <a:noAutofit/>
          </a:bodyPr>
          <a:lstStyle/>
          <a:p>
            <a:pPr>
              <a:lnSpc>
                <a:spcPct val="100000"/>
              </a:lnSpc>
              <a:buNone/>
            </a:pPr>
            <a:r>
              <a:rPr lang="en-GB" sz="1700" b="1" dirty="0">
                <a:latin typeface="Arial" pitchFamily="34" charset="0"/>
                <a:cs typeface="Arial" pitchFamily="34" charset="0"/>
              </a:rPr>
              <a:t>Better patient care…</a:t>
            </a:r>
            <a:endParaRPr lang="en-GB" sz="1700" dirty="0">
              <a:latin typeface="Arial" pitchFamily="34" charset="0"/>
              <a:cs typeface="Arial" pitchFamily="34" charset="0"/>
            </a:endParaRPr>
          </a:p>
          <a:p>
            <a:pPr>
              <a:lnSpc>
                <a:spcPct val="100000"/>
              </a:lnSpc>
            </a:pPr>
            <a:r>
              <a:rPr lang="en-GB" sz="1700" dirty="0">
                <a:latin typeface="Arial" pitchFamily="34" charset="0"/>
                <a:cs typeface="Arial" pitchFamily="34" charset="0"/>
              </a:rPr>
              <a:t>The hub would have a range of services operating from one building, supporting more patient-centred integrated care. Patients would be able to access more services at the same time, in a purpose-built, convenient location. Resulting in increased independence for patients; and better patient outcomes</a:t>
            </a:r>
          </a:p>
          <a:p>
            <a:pPr>
              <a:lnSpc>
                <a:spcPct val="100000"/>
              </a:lnSpc>
              <a:buNone/>
            </a:pPr>
            <a:r>
              <a:rPr lang="en-GB" sz="1700" b="1" dirty="0">
                <a:latin typeface="Arial" pitchFamily="34" charset="0"/>
                <a:cs typeface="Arial" pitchFamily="34" charset="0"/>
              </a:rPr>
              <a:t>… in a high quality, flexible space…</a:t>
            </a:r>
            <a:endParaRPr lang="en-GB" sz="1700" dirty="0">
              <a:latin typeface="Arial" pitchFamily="34" charset="0"/>
              <a:cs typeface="Arial" pitchFamily="34" charset="0"/>
            </a:endParaRPr>
          </a:p>
          <a:p>
            <a:pPr>
              <a:lnSpc>
                <a:spcPct val="100000"/>
              </a:lnSpc>
            </a:pPr>
            <a:r>
              <a:rPr lang="en-GB" sz="1700" dirty="0">
                <a:latin typeface="Arial" pitchFamily="34" charset="0"/>
                <a:cs typeface="Arial" pitchFamily="34" charset="0"/>
              </a:rPr>
              <a:t>The hub space would be flexible, so different health and care services will be able to be provided from the same space, and used by different organisations. Some weeks we might need more of one outpatient clinic, another week we might need an extra mental health session</a:t>
            </a:r>
          </a:p>
          <a:p>
            <a:pPr>
              <a:lnSpc>
                <a:spcPct val="100000"/>
              </a:lnSpc>
            </a:pPr>
            <a:r>
              <a:rPr lang="en-GB" sz="1700" dirty="0">
                <a:latin typeface="Arial" pitchFamily="34" charset="0"/>
                <a:cs typeface="Arial" pitchFamily="34" charset="0"/>
              </a:rPr>
              <a:t>The hub would have the space to train new clinical staff </a:t>
            </a:r>
          </a:p>
          <a:p>
            <a:pPr>
              <a:lnSpc>
                <a:spcPct val="100000"/>
              </a:lnSpc>
            </a:pPr>
            <a:r>
              <a:rPr lang="en-GB" sz="1700" dirty="0">
                <a:latin typeface="Arial" pitchFamily="34" charset="0"/>
                <a:cs typeface="Arial" pitchFamily="34" charset="0"/>
              </a:rPr>
              <a:t>The extensive landscaping would provide a relaxing environment for our patients and visitors and support people with memory loss</a:t>
            </a:r>
          </a:p>
          <a:p>
            <a:pPr>
              <a:lnSpc>
                <a:spcPct val="100000"/>
              </a:lnSpc>
              <a:buNone/>
            </a:pPr>
            <a:r>
              <a:rPr lang="en-GB" sz="1700" b="1" dirty="0">
                <a:latin typeface="Arial" pitchFamily="34" charset="0"/>
                <a:cs typeface="Arial" pitchFamily="34" charset="0"/>
              </a:rPr>
              <a:t>… using taxpayers money wisely.</a:t>
            </a:r>
            <a:endParaRPr lang="en-GB" sz="1700" dirty="0">
              <a:latin typeface="Arial" pitchFamily="34" charset="0"/>
              <a:cs typeface="Arial" pitchFamily="34" charset="0"/>
            </a:endParaRPr>
          </a:p>
          <a:p>
            <a:pPr>
              <a:lnSpc>
                <a:spcPct val="100000"/>
              </a:lnSpc>
            </a:pPr>
            <a:r>
              <a:rPr lang="en-GB" sz="1700" dirty="0">
                <a:latin typeface="Arial" pitchFamily="34" charset="0"/>
                <a:cs typeface="Arial" pitchFamily="34" charset="0"/>
              </a:rPr>
              <a:t>A new, economical-to-run building, built to net zero carbon standards (ensuring it does minimum harm to the environment) with no backlog maintenance costs is good for taxpayers.</a:t>
            </a:r>
          </a:p>
          <a:p>
            <a:pPr>
              <a:lnSpc>
                <a:spcPct val="100000"/>
              </a:lnSpc>
            </a:pPr>
            <a:r>
              <a:rPr lang="en-GB" sz="1700" dirty="0">
                <a:latin typeface="Arial" pitchFamily="34" charset="0"/>
                <a:cs typeface="Arial" pitchFamily="34" charset="0"/>
              </a:rPr>
              <a:t>Better management of patients’ conditions in the community would result in fewer emergency unplanned visits and admissions – which reduces pressure on A&amp;E, is better for patients and reduces costs </a:t>
            </a:r>
          </a:p>
          <a:p>
            <a:pPr marL="0" indent="0">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6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406400" y="1153572"/>
            <a:ext cx="3480834" cy="4461163"/>
          </a:xfrm>
        </p:spPr>
        <p:txBody>
          <a:bodyPr>
            <a:normAutofit/>
          </a:bodyPr>
          <a:lstStyle/>
          <a:p>
            <a:r>
              <a:rPr lang="en-GB" sz="4000" dirty="0">
                <a:solidFill>
                  <a:schemeClr val="bg1"/>
                </a:solidFill>
                <a:latin typeface="Arial" panose="020B0604020202020204" pitchFamily="34" charset="0"/>
                <a:ea typeface="Calibri" panose="020F0502020204030204" pitchFamily="34" charset="0"/>
                <a:cs typeface="Arial" panose="020B0604020202020204" pitchFamily="34" charset="0"/>
              </a:rPr>
              <a:t>Overview of services</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107305" y="735721"/>
            <a:ext cx="8069712" cy="6302159"/>
          </a:xfrm>
        </p:spPr>
        <p:txBody>
          <a:bodyPr anchor="ctr">
            <a:noAutofit/>
          </a:bodyPr>
          <a:lstStyle/>
          <a:p>
            <a:pPr>
              <a:lnSpc>
                <a:spcPct val="100000"/>
              </a:lnSpc>
              <a:spcBef>
                <a:spcPts val="600"/>
              </a:spcBef>
              <a:buNone/>
            </a:pPr>
            <a:r>
              <a:rPr lang="en-GB" sz="1600" b="1" dirty="0">
                <a:latin typeface="Arial" pitchFamily="34" charset="0"/>
                <a:cs typeface="Arial" pitchFamily="34" charset="0"/>
              </a:rPr>
              <a:t>Outpatient services could include…</a:t>
            </a:r>
          </a:p>
          <a:p>
            <a:pPr lvl="0">
              <a:lnSpc>
                <a:spcPct val="100000"/>
              </a:lnSpc>
              <a:spcBef>
                <a:spcPts val="0"/>
              </a:spcBef>
              <a:spcAft>
                <a:spcPts val="600"/>
              </a:spcAft>
            </a:pPr>
            <a:r>
              <a:rPr lang="en-GB" sz="1600" dirty="0">
                <a:latin typeface="Arial" pitchFamily="34" charset="0"/>
                <a:cs typeface="Arial" pitchFamily="34" charset="0"/>
              </a:rPr>
              <a:t>Vascular; Diabetes; Podiatry; Orthopaedics; Urology (prostate cancer); Maternity; Gastroenterology (physiology and bowel clinics); Phlebotomy; Psychology</a:t>
            </a:r>
          </a:p>
          <a:p>
            <a:pPr>
              <a:lnSpc>
                <a:spcPct val="100000"/>
              </a:lnSpc>
              <a:spcBef>
                <a:spcPts val="600"/>
              </a:spcBef>
              <a:buNone/>
            </a:pPr>
            <a:r>
              <a:rPr lang="en-GB" sz="1600" b="1" dirty="0">
                <a:latin typeface="Arial" pitchFamily="34" charset="0"/>
                <a:cs typeface="Arial" pitchFamily="34" charset="0"/>
              </a:rPr>
              <a:t>Diagnostic services</a:t>
            </a:r>
          </a:p>
          <a:p>
            <a:pPr>
              <a:lnSpc>
                <a:spcPct val="100000"/>
              </a:lnSpc>
              <a:spcBef>
                <a:spcPts val="0"/>
              </a:spcBef>
              <a:spcAft>
                <a:spcPts val="600"/>
              </a:spcAft>
            </a:pPr>
            <a:r>
              <a:rPr lang="en-GB" sz="1600" dirty="0">
                <a:latin typeface="Arial" pitchFamily="34" charset="0"/>
                <a:cs typeface="Arial" pitchFamily="34" charset="0"/>
              </a:rPr>
              <a:t>New mobile CT and MRI scanners planned; and a space for a Community Diagnostic Hub so we can detect cancers sooner. We listened to concerns during the planning consultation about the noise of scanners and will make sure they are installed in sound proof pods so they make less noise. </a:t>
            </a:r>
          </a:p>
          <a:p>
            <a:pPr>
              <a:lnSpc>
                <a:spcPct val="100000"/>
              </a:lnSpc>
              <a:spcBef>
                <a:spcPts val="600"/>
              </a:spcBef>
              <a:buNone/>
            </a:pPr>
            <a:r>
              <a:rPr lang="en-GB" sz="1600" b="1" dirty="0">
                <a:latin typeface="Arial" pitchFamily="34" charset="0"/>
                <a:cs typeface="Arial" pitchFamily="34" charset="0"/>
              </a:rPr>
              <a:t>Frailty, mental health and community services</a:t>
            </a:r>
          </a:p>
          <a:p>
            <a:pPr>
              <a:lnSpc>
                <a:spcPct val="100000"/>
              </a:lnSpc>
              <a:spcBef>
                <a:spcPts val="0"/>
              </a:spcBef>
              <a:spcAft>
                <a:spcPts val="600"/>
              </a:spcAft>
            </a:pPr>
            <a:r>
              <a:rPr lang="en-GB" sz="1600" dirty="0">
                <a:latin typeface="Arial" pitchFamily="34" charset="0"/>
                <a:cs typeface="Arial" pitchFamily="34" charset="0"/>
              </a:rPr>
              <a:t>Mental health and community services are in a variety of locations across, and sometimes out of the borough. Patients have to travel longer than necessary and teams are scattered across different sites. We plan to bring these services back to the hub location where they are best placed. </a:t>
            </a:r>
          </a:p>
          <a:p>
            <a:pPr>
              <a:lnSpc>
                <a:spcPct val="100000"/>
              </a:lnSpc>
              <a:spcBef>
                <a:spcPts val="600"/>
              </a:spcBef>
              <a:buNone/>
            </a:pPr>
            <a:r>
              <a:rPr lang="en-GB" sz="1600" b="1" dirty="0">
                <a:latin typeface="Arial" pitchFamily="34" charset="0"/>
                <a:cs typeface="Arial" pitchFamily="34" charset="0"/>
              </a:rPr>
              <a:t>GP Services</a:t>
            </a:r>
          </a:p>
          <a:p>
            <a:pPr>
              <a:lnSpc>
                <a:spcPct val="100000"/>
              </a:lnSpc>
              <a:spcBef>
                <a:spcPts val="0"/>
              </a:spcBef>
              <a:spcAft>
                <a:spcPts val="600"/>
              </a:spcAft>
            </a:pPr>
            <a:r>
              <a:rPr lang="en-GB" sz="1600" dirty="0">
                <a:latin typeface="Arial" pitchFamily="34" charset="0"/>
                <a:cs typeface="Arial" pitchFamily="34" charset="0"/>
              </a:rPr>
              <a:t>We want to relocate some local GP practices to the hub, especially those that are in buildings that are too small for the growing local population. This would make for a more pleasant experience; and the GP practices would be able to offer a wider range of services; more clinics; better access and better training facilities. </a:t>
            </a:r>
          </a:p>
          <a:p>
            <a:pPr>
              <a:lnSpc>
                <a:spcPct val="100000"/>
              </a:lnSpc>
              <a:spcBef>
                <a:spcPts val="600"/>
              </a:spcBef>
              <a:buNone/>
            </a:pPr>
            <a:r>
              <a:rPr lang="en-GB" sz="1600" b="1" dirty="0">
                <a:latin typeface="Arial" pitchFamily="34" charset="0"/>
                <a:cs typeface="Arial" pitchFamily="34" charset="0"/>
              </a:rPr>
              <a:t>Renal services</a:t>
            </a:r>
          </a:p>
          <a:p>
            <a:pPr>
              <a:lnSpc>
                <a:spcPct val="100000"/>
              </a:lnSpc>
              <a:spcBef>
                <a:spcPts val="0"/>
              </a:spcBef>
              <a:spcAft>
                <a:spcPts val="600"/>
              </a:spcAft>
            </a:pPr>
            <a:r>
              <a:rPr lang="en-GB" sz="1600" dirty="0">
                <a:latin typeface="Arial" pitchFamily="34" charset="0"/>
                <a:cs typeface="Arial" pitchFamily="34" charset="0"/>
              </a:rPr>
              <a:t>Renal dialysis does not need to be delivered from a major hospital. The hub would provide an improved healing setting for patients who spend up to 12 hours each week for months or years receiving treatment and would provide the space for training for self-dialysis which means patients can dialyse at their convenience without nursing supervision.</a:t>
            </a:r>
          </a:p>
          <a:p>
            <a:pPr>
              <a:lnSpc>
                <a:spcPct val="100000"/>
              </a:lnSpc>
              <a:buNone/>
            </a:pPr>
            <a:endParaRPr lang="en-GB" sz="1400" dirty="0"/>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61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07EC8-06DA-48EC-BAF2-543F21640851}"/>
              </a:ext>
            </a:extLst>
          </p:cNvPr>
          <p:cNvSpPr>
            <a:spLocks noGrp="1"/>
          </p:cNvSpPr>
          <p:nvPr>
            <p:ph type="title"/>
          </p:nvPr>
        </p:nvSpPr>
        <p:spPr>
          <a:xfrm>
            <a:off x="477520" y="1153572"/>
            <a:ext cx="3409714" cy="4461163"/>
          </a:xfrm>
        </p:spPr>
        <p:txBody>
          <a:bodyPr>
            <a:normAutofit/>
          </a:bodyPr>
          <a:lstStyle/>
          <a:p>
            <a:r>
              <a:rPr lang="en-GB" sz="4000" dirty="0">
                <a:solidFill>
                  <a:schemeClr val="bg1"/>
                </a:solidFill>
                <a:latin typeface="Arial" panose="020B0604020202020204" pitchFamily="34" charset="0"/>
                <a:ea typeface="Calibri" panose="020F0502020204030204" pitchFamily="34" charset="0"/>
                <a:cs typeface="Arial" panose="020B0604020202020204" pitchFamily="34" charset="0"/>
              </a:rPr>
              <a:t>Frailty - closer look</a:t>
            </a:r>
            <a:endParaRPr lang="en-GB" sz="3700" dirty="0">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96D79-FB3B-4E5A-A595-7AADBC9BBFB9}"/>
              </a:ext>
            </a:extLst>
          </p:cNvPr>
          <p:cNvSpPr>
            <a:spLocks noGrp="1"/>
          </p:cNvSpPr>
          <p:nvPr>
            <p:ph idx="1"/>
          </p:nvPr>
        </p:nvSpPr>
        <p:spPr>
          <a:xfrm>
            <a:off x="4107305" y="735721"/>
            <a:ext cx="8069712" cy="6302159"/>
          </a:xfrm>
        </p:spPr>
        <p:txBody>
          <a:bodyPr anchor="ctr">
            <a:noAutofit/>
          </a:bodyPr>
          <a:lstStyle/>
          <a:p>
            <a:pPr marL="0" indent="0" algn="l">
              <a:buNone/>
            </a:pPr>
            <a:endParaRPr lang="en-GB" sz="2000" i="0" dirty="0">
              <a:solidFill>
                <a:srgbClr val="000000"/>
              </a:solidFill>
              <a:effectLst/>
              <a:latin typeface="Arial" panose="020B0604020202020204" pitchFamily="34" charset="0"/>
              <a:cs typeface="Arial" panose="020B0604020202020204" pitchFamily="34" charset="0"/>
            </a:endParaRPr>
          </a:p>
          <a:p>
            <a:pPr marL="0" indent="0" algn="l">
              <a:buNone/>
            </a:pPr>
            <a:r>
              <a:rPr lang="en-GB" sz="2000" i="0" dirty="0">
                <a:solidFill>
                  <a:srgbClr val="000000"/>
                </a:solidFill>
                <a:effectLst/>
                <a:latin typeface="Arial" panose="020B0604020202020204" pitchFamily="34" charset="0"/>
                <a:cs typeface="Arial" panose="020B0604020202020204" pitchFamily="34" charset="0"/>
              </a:rPr>
              <a:t>Benefits for people:</a:t>
            </a:r>
          </a:p>
          <a:p>
            <a:pPr algn="l"/>
            <a:r>
              <a:rPr lang="en-GB" sz="2000" i="0" dirty="0">
                <a:solidFill>
                  <a:srgbClr val="000000"/>
                </a:solidFill>
                <a:effectLst/>
                <a:latin typeface="Arial" panose="020B0604020202020204" pitchFamily="34" charset="0"/>
                <a:cs typeface="Arial" panose="020B0604020202020204" pitchFamily="34" charset="0"/>
              </a:rPr>
              <a:t>Early assessments for frail older people to prevent hospital admission</a:t>
            </a:r>
          </a:p>
          <a:p>
            <a:pPr algn="l"/>
            <a:r>
              <a:rPr lang="en-GB" sz="2000" i="0" dirty="0">
                <a:solidFill>
                  <a:srgbClr val="000000"/>
                </a:solidFill>
                <a:effectLst/>
                <a:latin typeface="Arial" panose="020B0604020202020204" pitchFamily="34" charset="0"/>
                <a:cs typeface="Arial" panose="020B0604020202020204" pitchFamily="34" charset="0"/>
              </a:rPr>
              <a:t>An anticipated reduction of almost one third of frail elderly admission to Queen’s hospital as a result of attending the hub frailty service</a:t>
            </a:r>
          </a:p>
          <a:p>
            <a:pPr algn="l"/>
            <a:r>
              <a:rPr lang="en-GB" sz="2000" i="0" dirty="0">
                <a:solidFill>
                  <a:srgbClr val="000000"/>
                </a:solidFill>
                <a:effectLst/>
                <a:latin typeface="Arial" panose="020B0604020202020204" pitchFamily="34" charset="0"/>
                <a:cs typeface="Arial" panose="020B0604020202020204" pitchFamily="34" charset="0"/>
              </a:rPr>
              <a:t>Delayed discharges can be reduced as the Frailty service will provide capacity for follow-up assessments and referral once person is discharged from hospital</a:t>
            </a:r>
          </a:p>
          <a:p>
            <a:pPr algn="l"/>
            <a:r>
              <a:rPr lang="en-GB" sz="2000" i="0" dirty="0">
                <a:solidFill>
                  <a:srgbClr val="000000"/>
                </a:solidFill>
                <a:effectLst/>
                <a:latin typeface="Arial" panose="020B0604020202020204" pitchFamily="34" charset="0"/>
                <a:cs typeface="Arial" panose="020B0604020202020204" pitchFamily="34" charset="0"/>
              </a:rPr>
              <a:t>Direct access to diagnostics such as X-rays, which can also be used by the wider community if needed</a:t>
            </a:r>
          </a:p>
          <a:p>
            <a:pPr algn="l"/>
            <a:r>
              <a:rPr lang="en-GB" sz="2000" i="0" dirty="0">
                <a:solidFill>
                  <a:srgbClr val="000000"/>
                </a:solidFill>
                <a:effectLst/>
                <a:latin typeface="Arial" panose="020B0604020202020204" pitchFamily="34" charset="0"/>
                <a:cs typeface="Arial" panose="020B0604020202020204" pitchFamily="34" charset="0"/>
              </a:rPr>
              <a:t>The Hub will also provide an escalation of care facility. This is a point of referral for deteriorating patients who need urgent assessment. People can then be provided with an appropriate care package and able to return home, referred to social services, or referred to hospital for specialist support where this is necessary</a:t>
            </a:r>
          </a:p>
          <a:p>
            <a:pPr algn="l"/>
            <a:r>
              <a:rPr lang="en-GB" sz="2000" b="0" i="0" dirty="0">
                <a:solidFill>
                  <a:srgbClr val="000000"/>
                </a:solidFill>
                <a:effectLst/>
                <a:latin typeface="Arial" panose="020B0604020202020204" pitchFamily="34" charset="0"/>
                <a:cs typeface="Arial" panose="020B0604020202020204" pitchFamily="34" charset="0"/>
              </a:rPr>
              <a:t>Having diagnostics and clinical space under one roof, in a setting away from an </a:t>
            </a:r>
            <a:r>
              <a:rPr lang="en-GB" sz="2000" dirty="0">
                <a:solidFill>
                  <a:srgbClr val="000000"/>
                </a:solidFill>
                <a:latin typeface="Arial" panose="020B0604020202020204" pitchFamily="34" charset="0"/>
                <a:cs typeface="Arial" panose="020B0604020202020204" pitchFamily="34" charset="0"/>
              </a:rPr>
              <a:t>a</a:t>
            </a:r>
            <a:r>
              <a:rPr lang="en-GB" sz="2000" b="0" i="0" dirty="0">
                <a:solidFill>
                  <a:srgbClr val="000000"/>
                </a:solidFill>
                <a:effectLst/>
                <a:latin typeface="Arial" panose="020B0604020202020204" pitchFamily="34" charset="0"/>
                <a:cs typeface="Arial" panose="020B0604020202020204" pitchFamily="34" charset="0"/>
              </a:rPr>
              <a:t>cute hospital </a:t>
            </a:r>
            <a:endParaRPr lang="en-GB" sz="2000" i="0" dirty="0">
              <a:solidFill>
                <a:srgbClr val="000000"/>
              </a:solidFill>
              <a:effectLst/>
              <a:latin typeface="Arial" panose="020B0604020202020204" pitchFamily="34" charset="0"/>
              <a:cs typeface="Arial" panose="020B0604020202020204" pitchFamily="34" charset="0"/>
            </a:endParaRPr>
          </a:p>
          <a:p>
            <a:pPr>
              <a:lnSpc>
                <a:spcPct val="100000"/>
              </a:lnSpc>
              <a:buNone/>
            </a:pPr>
            <a:endParaRPr lang="en-GB" sz="1400" dirty="0"/>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300"/>
              </a:spcBef>
              <a:spcAft>
                <a:spcPts val="300"/>
              </a:spcAft>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92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3087"/>
      </a:dk2>
      <a:lt2>
        <a:srgbClr val="D0DEF1"/>
      </a:lt2>
      <a:accent1>
        <a:srgbClr val="AE2473"/>
      </a:accent1>
      <a:accent2>
        <a:srgbClr val="00A399"/>
      </a:accent2>
      <a:accent3>
        <a:srgbClr val="FFB81C"/>
      </a:accent3>
      <a:accent4>
        <a:srgbClr val="005EB8"/>
      </a:accent4>
      <a:accent5>
        <a:srgbClr val="768692"/>
      </a:accent5>
      <a:accent6>
        <a:srgbClr val="41B6E6"/>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3769</TotalTime>
  <Words>1315</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Symbol</vt:lpstr>
      <vt:lpstr>Times New Roman</vt:lpstr>
      <vt:lpstr>Tw Cen MT</vt:lpstr>
      <vt:lpstr>Office Theme</vt:lpstr>
      <vt:lpstr>1_Office Theme</vt:lpstr>
      <vt:lpstr>Engagement on proposals for a Health and Wellbeing Hub at St George’s Hospital</vt:lpstr>
      <vt:lpstr>St George’s Health and Wellbeing Hub  Listening event 27/11/21</vt:lpstr>
      <vt:lpstr>Agenda </vt:lpstr>
      <vt:lpstr>Online survey  </vt:lpstr>
      <vt:lpstr>Background </vt:lpstr>
      <vt:lpstr>Under our proposals </vt:lpstr>
      <vt:lpstr>Why the health and wellbeing hub makes sense</vt:lpstr>
      <vt:lpstr>Overview of services</vt:lpstr>
      <vt:lpstr>Frailty - closer look</vt:lpstr>
      <vt:lpstr>Outpatients - closer look</vt:lpstr>
      <vt:lpstr>GP services -  closer look</vt:lpstr>
      <vt:lpstr>Overall benefits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Tunstall</dc:creator>
  <cp:lastModifiedBy>David Waddington</cp:lastModifiedBy>
  <cp:revision>27</cp:revision>
  <dcterms:created xsi:type="dcterms:W3CDTF">2021-07-08T12:21:21Z</dcterms:created>
  <dcterms:modified xsi:type="dcterms:W3CDTF">2022-03-16T15:34:49Z</dcterms:modified>
</cp:coreProperties>
</file>